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2" r:id="rId5"/>
    <p:sldId id="263" r:id="rId6"/>
    <p:sldId id="261" r:id="rId7"/>
    <p:sldId id="260" r:id="rId8"/>
    <p:sldId id="264" r:id="rId9"/>
    <p:sldId id="265" r:id="rId10"/>
    <p:sldId id="266" r:id="rId11"/>
    <p:sldId id="270" r:id="rId12"/>
    <p:sldId id="267" r:id="rId13"/>
    <p:sldId id="268" r:id="rId14"/>
    <p:sldId id="269" r:id="rId1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70A7A-A000-4B78-9562-CC39B30B2C10}" v="12" dt="2023-09-26T08:43:37.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754"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8B92E-07E4-48E6-9723-F15D26F2C444}" type="datetimeFigureOut">
              <a:rPr lang="nl-BE" smtClean="0"/>
              <a:t>11/10/2023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159CF-FD4C-42AE-947C-3CBFE8C4AAF9}" type="slidenum">
              <a:rPr lang="nl-BE" smtClean="0"/>
              <a:t>‹nr.›</a:t>
            </a:fld>
            <a:endParaRPr lang="nl-BE"/>
          </a:p>
        </p:txBody>
      </p:sp>
    </p:spTree>
    <p:extLst>
      <p:ext uri="{BB962C8B-B14F-4D97-AF65-F5344CB8AC3E}">
        <p14:creationId xmlns:p14="http://schemas.microsoft.com/office/powerpoint/2010/main" val="150681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4E937-87BB-2F16-6B8F-A09FFB530C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3B70659F-757F-239D-121D-BF2C930A6F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10CD560-6CF3-50D3-EB08-9F39D73DF62E}"/>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BBABDD65-A74C-8066-43B1-E7B6F5D0DF7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A58F9B4-87FF-1391-E205-13708294C45D}"/>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403083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A238A-B767-6C5C-E65D-8130B437C76B}"/>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61B4F7D-5DDA-388D-0079-B6C30009C29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2392702-0E89-3192-4CAC-F01008A4EA6B}"/>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F5C50308-B799-B590-A83A-C29105B87BA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FF04E0C-3AE1-45E3-44E6-719C7A0244ED}"/>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59376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3222F16-8856-74CE-75EA-9CE3A3D410B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1DC226A-B33D-891E-947B-1DA4BF137E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A16EA14-DE1B-1D4C-18B5-2007AF9942EF}"/>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9E0F3BB8-BC08-6106-70C7-44ADEF755DB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60521C4-2F1E-14A7-C008-ED191C58F884}"/>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56143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99907-165E-5441-CF7C-24E24C2FBB4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ABA3E7A-C760-2091-DDEE-F1B800773BF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D549E05-0918-8075-DCB1-55C89993E9B8}"/>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3A7A7801-F309-A1DD-A3CF-5455AC9525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87D0B7C-29ED-31C6-A4F8-44FBFC53123A}"/>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90672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A437A-7002-6EA7-49EA-4A8F5FEB52F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F03F1A9-E0A7-6E0D-7636-DF17B77A8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D21F5CF-E002-746E-D463-2A61BBA1282F}"/>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F5821A6B-4D6B-9992-BC89-3C36E4C1539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71497AC-6E03-03DD-FD45-D631239036AE}"/>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31631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3BDEF-C969-1DC7-A6C0-96AA019CECE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B14D414-5F37-63F2-4ADA-03B3D626123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3EA6E133-2423-A37D-9798-FDA603A64B1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32BE3A5E-DF13-F478-D2F3-BDFF48C32AC6}"/>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6" name="Tijdelijke aanduiding voor voettekst 5">
            <a:extLst>
              <a:ext uri="{FF2B5EF4-FFF2-40B4-BE49-F238E27FC236}">
                <a16:creationId xmlns:a16="http://schemas.microsoft.com/office/drawing/2014/main" id="{807DE414-A76E-88B3-04D7-B114BD24A49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E616EFD-FCBC-1067-755F-7C3F9583C5DD}"/>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1155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AA16C7-A498-B33B-FF8E-BABA0AD689C2}"/>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F47A457-D4D7-5315-5B52-284D78217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F20AB4-F9A6-DE61-F60A-6C6575E21F0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107A7655-994C-3519-7552-B6E920720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F569AE3-E061-2154-71B7-CEEEDA8786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13E85355-590B-43AB-9939-0EF545C576C4}"/>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8" name="Tijdelijke aanduiding voor voettekst 7">
            <a:extLst>
              <a:ext uri="{FF2B5EF4-FFF2-40B4-BE49-F238E27FC236}">
                <a16:creationId xmlns:a16="http://schemas.microsoft.com/office/drawing/2014/main" id="{59BEBDEB-2D4F-1CB5-2319-51D9E00060C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035B561-EAAD-98AF-65DC-46CB7C23948B}"/>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410833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CF0434-DAED-0B5D-A00A-0BC52874DFF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FD685B5-4626-F203-E7DA-FB0852E51783}"/>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4" name="Tijdelijke aanduiding voor voettekst 3">
            <a:extLst>
              <a:ext uri="{FF2B5EF4-FFF2-40B4-BE49-F238E27FC236}">
                <a16:creationId xmlns:a16="http://schemas.microsoft.com/office/drawing/2014/main" id="{EB6444EC-7BFA-0B19-A8A2-C8B64B65CE06}"/>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46BF9488-39FF-5CD0-1805-B351B20C77ED}"/>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50389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F176AD4-3A59-424A-C91B-84525B169A15}"/>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3" name="Tijdelijke aanduiding voor voettekst 2">
            <a:extLst>
              <a:ext uri="{FF2B5EF4-FFF2-40B4-BE49-F238E27FC236}">
                <a16:creationId xmlns:a16="http://schemas.microsoft.com/office/drawing/2014/main" id="{9A779C13-855C-0F1C-E4A9-CA3A934E5D2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E2F0E00-4418-5E55-8F02-D3AECD2A9756}"/>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759661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C3AD8-8359-AA13-DDCE-50030BD0C0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6DB0F72-522D-04A2-0136-CA0D584DC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BBF2AC44-772E-EBB9-4B32-301568629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15FC83-42A9-B3AE-BD4B-7EEF29C65BD1}"/>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6" name="Tijdelijke aanduiding voor voettekst 5">
            <a:extLst>
              <a:ext uri="{FF2B5EF4-FFF2-40B4-BE49-F238E27FC236}">
                <a16:creationId xmlns:a16="http://schemas.microsoft.com/office/drawing/2014/main" id="{ACD26E45-D2C5-C5DB-792A-13274B08F97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C617978-8162-6D69-6582-B28330AAC97B}"/>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15883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76482-3967-F0FC-D9A7-7322438355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1DDC107-C67B-80EA-4757-1D8EB418D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344CD9AB-6197-3E5C-295D-0723952E8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FB8BB2-4CDC-E621-1562-1A9D06DDE8BD}"/>
              </a:ext>
            </a:extLst>
          </p:cNvPr>
          <p:cNvSpPr>
            <a:spLocks noGrp="1"/>
          </p:cNvSpPr>
          <p:nvPr>
            <p:ph type="dt" sz="half" idx="10"/>
          </p:nvPr>
        </p:nvSpPr>
        <p:spPr/>
        <p:txBody>
          <a:bodyPr/>
          <a:lstStyle/>
          <a:p>
            <a:fld id="{5F5D7094-F7EE-4D82-84A3-1FA0D18B5FAB}" type="datetimeFigureOut">
              <a:rPr lang="nl-BE" smtClean="0"/>
              <a:t>11/10/2023</a:t>
            </a:fld>
            <a:endParaRPr lang="nl-BE"/>
          </a:p>
        </p:txBody>
      </p:sp>
      <p:sp>
        <p:nvSpPr>
          <p:cNvPr id="6" name="Tijdelijke aanduiding voor voettekst 5">
            <a:extLst>
              <a:ext uri="{FF2B5EF4-FFF2-40B4-BE49-F238E27FC236}">
                <a16:creationId xmlns:a16="http://schemas.microsoft.com/office/drawing/2014/main" id="{1C547516-31D4-D176-C462-09E0B2656AB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09581FB-1F99-9308-C85A-B527FA1343B7}"/>
              </a:ext>
            </a:extLst>
          </p:cNvPr>
          <p:cNvSpPr>
            <a:spLocks noGrp="1"/>
          </p:cNvSpPr>
          <p:nvPr>
            <p:ph type="sldNum" sz="quarter" idx="12"/>
          </p:nvPr>
        </p:nvSpPr>
        <p:spPr/>
        <p:txBody>
          <a:bodyPr/>
          <a:lstStyle/>
          <a:p>
            <a:fld id="{8B625BB3-4A1B-430A-88CA-57F54433662C}" type="slidenum">
              <a:rPr lang="nl-BE" smtClean="0"/>
              <a:t>‹nr.›</a:t>
            </a:fld>
            <a:endParaRPr lang="nl-BE"/>
          </a:p>
        </p:txBody>
      </p:sp>
    </p:spTree>
    <p:extLst>
      <p:ext uri="{BB962C8B-B14F-4D97-AF65-F5344CB8AC3E}">
        <p14:creationId xmlns:p14="http://schemas.microsoft.com/office/powerpoint/2010/main" val="249641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D269DE-83B8-92DC-4A54-1C8F6C4B2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E0FC1A4-548F-26A9-7609-A3CFA5362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210C571-840A-6338-5D4C-40196B1E3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D7094-F7EE-4D82-84A3-1FA0D18B5FAB}" type="datetimeFigureOut">
              <a:rPr lang="nl-BE" smtClean="0"/>
              <a:t>11/10/2023</a:t>
            </a:fld>
            <a:endParaRPr lang="nl-BE"/>
          </a:p>
        </p:txBody>
      </p:sp>
      <p:sp>
        <p:nvSpPr>
          <p:cNvPr id="5" name="Tijdelijke aanduiding voor voettekst 4">
            <a:extLst>
              <a:ext uri="{FF2B5EF4-FFF2-40B4-BE49-F238E27FC236}">
                <a16:creationId xmlns:a16="http://schemas.microsoft.com/office/drawing/2014/main" id="{7CD80416-D39E-7206-77B9-9C70535462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246D0048-2F72-DDBB-F99D-1864ECB0E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625BB3-4A1B-430A-88CA-57F54433662C}" type="slidenum">
              <a:rPr lang="nl-BE" smtClean="0"/>
              <a:t>‹nr.›</a:t>
            </a:fld>
            <a:endParaRPr lang="nl-BE"/>
          </a:p>
        </p:txBody>
      </p:sp>
    </p:spTree>
    <p:extLst>
      <p:ext uri="{BB962C8B-B14F-4D97-AF65-F5344CB8AC3E}">
        <p14:creationId xmlns:p14="http://schemas.microsoft.com/office/powerpoint/2010/main" val="349208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mailto:info@seeperformance.be" TargetMode="External"/><Relationship Id="rId4" Type="http://schemas.openxmlformats.org/officeDocument/2006/relationships/hyperlink" Target="http://www.seeperformance.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679887-3B06-F432-C14A-7AA1E32C7894}"/>
              </a:ext>
            </a:extLst>
          </p:cNvPr>
          <p:cNvSpPr>
            <a:spLocks noGrp="1"/>
          </p:cNvSpPr>
          <p:nvPr>
            <p:ph type="ctrTitle"/>
          </p:nvPr>
        </p:nvSpPr>
        <p:spPr>
          <a:xfrm>
            <a:off x="641180" y="1330660"/>
            <a:ext cx="10909640" cy="1687814"/>
          </a:xfrm>
        </p:spPr>
        <p:txBody>
          <a:bodyPr anchor="b">
            <a:normAutofit fontScale="90000"/>
          </a:bodyPr>
          <a:lstStyle/>
          <a:p>
            <a:r>
              <a:rPr lang="en-US" sz="6600" dirty="0"/>
              <a:t>Availability and accessibility of biomass residues in the tropics</a:t>
            </a:r>
            <a:endParaRPr lang="nl-BE" sz="6600" dirty="0"/>
          </a:p>
        </p:txBody>
      </p:sp>
      <p:sp>
        <p:nvSpPr>
          <p:cNvPr id="3" name="Ondertitel 2">
            <a:extLst>
              <a:ext uri="{FF2B5EF4-FFF2-40B4-BE49-F238E27FC236}">
                <a16:creationId xmlns:a16="http://schemas.microsoft.com/office/drawing/2014/main" id="{E517DA72-ACCC-E4F4-5800-B01D9C39E6BF}"/>
              </a:ext>
            </a:extLst>
          </p:cNvPr>
          <p:cNvSpPr>
            <a:spLocks noGrp="1"/>
          </p:cNvSpPr>
          <p:nvPr>
            <p:ph type="subTitle" idx="1"/>
          </p:nvPr>
        </p:nvSpPr>
        <p:spPr>
          <a:xfrm>
            <a:off x="641180" y="3987433"/>
            <a:ext cx="10909643" cy="552659"/>
          </a:xfrm>
        </p:spPr>
        <p:txBody>
          <a:bodyPr anchor="t">
            <a:normAutofit/>
          </a:bodyPr>
          <a:lstStyle/>
          <a:p>
            <a:r>
              <a:rPr lang="nl-BE" dirty="0"/>
              <a:t>The </a:t>
            </a:r>
            <a:r>
              <a:rPr lang="nl-BE" dirty="0" err="1"/>
              <a:t>alternative</a:t>
            </a:r>
            <a:r>
              <a:rPr lang="nl-BE" dirty="0"/>
              <a:t> / complement </a:t>
            </a:r>
            <a:r>
              <a:rPr lang="nl-BE" dirty="0" err="1"/>
              <a:t>to</a:t>
            </a:r>
            <a:r>
              <a:rPr lang="nl-BE" dirty="0"/>
              <a:t> </a:t>
            </a:r>
            <a:r>
              <a:rPr lang="nl-BE" dirty="0" err="1"/>
              <a:t>electric</a:t>
            </a:r>
            <a:endParaRPr lang="nl-BE" dirty="0"/>
          </a:p>
        </p:txBody>
      </p:sp>
      <p:sp>
        <p:nvSpPr>
          <p:cNvPr id="15"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16">
            <a:extLst>
              <a:ext uri="{FF2B5EF4-FFF2-40B4-BE49-F238E27FC236}">
                <a16:creationId xmlns:a16="http://schemas.microsoft.com/office/drawing/2014/main" id="{64F28D19-E73C-0A3F-8EE2-3CA2E24B17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7795" y="5657642"/>
            <a:ext cx="3209588" cy="1177290"/>
          </a:xfrm>
          <a:prstGeom prst="rect">
            <a:avLst/>
          </a:prstGeom>
          <a:noFill/>
        </p:spPr>
      </p:pic>
      <p:pic>
        <p:nvPicPr>
          <p:cNvPr id="5" name="Afbeelding 4" descr="Afbeelding met cirkel&#10;&#10;Automatisch gegenereerde beschrijving">
            <a:extLst>
              <a:ext uri="{FF2B5EF4-FFF2-40B4-BE49-F238E27FC236}">
                <a16:creationId xmlns:a16="http://schemas.microsoft.com/office/drawing/2014/main" id="{46A22FC0-769C-D3B9-7E0A-2F87AE353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1271"/>
            <a:ext cx="2495550" cy="2495550"/>
          </a:xfrm>
          <a:prstGeom prst="rect">
            <a:avLst/>
          </a:prstGeom>
        </p:spPr>
      </p:pic>
    </p:spTree>
    <p:extLst>
      <p:ext uri="{BB962C8B-B14F-4D97-AF65-F5344CB8AC3E}">
        <p14:creationId xmlns:p14="http://schemas.microsoft.com/office/powerpoint/2010/main" val="112594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11557" y="43225"/>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Accessability</a:t>
            </a:r>
            <a:r>
              <a:rPr lang="nl-BE" sz="4400" dirty="0">
                <a:latin typeface="Arial" panose="020B0604020202020204" pitchFamily="34" charset="0"/>
                <a:cs typeface="Arial" panose="020B0604020202020204" pitchFamily="34" charset="0"/>
              </a:rPr>
              <a:t> of </a:t>
            </a:r>
            <a:r>
              <a:rPr lang="nl-BE" sz="4400" dirty="0" err="1">
                <a:latin typeface="Arial" panose="020B0604020202020204" pitchFamily="34" charset="0"/>
                <a:cs typeface="Arial" panose="020B0604020202020204" pitchFamily="34" charset="0"/>
              </a:rPr>
              <a:t>biomass</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residues</a:t>
            </a:r>
            <a:endParaRPr lang="nl-BE" sz="44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2A131698-E971-39C4-7CAC-301A008A0A75}"/>
              </a:ext>
            </a:extLst>
          </p:cNvPr>
          <p:cNvSpPr txBox="1"/>
          <p:nvPr/>
        </p:nvSpPr>
        <p:spPr>
          <a:xfrm>
            <a:off x="831155" y="812666"/>
            <a:ext cx="11000794" cy="5940088"/>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For </a:t>
            </a:r>
            <a:r>
              <a:rPr lang="en-US" sz="2000" b="1" u="sng" dirty="0">
                <a:latin typeface="Arial" panose="020B0604020202020204" pitchFamily="34" charset="0"/>
                <a:cs typeface="Arial" panose="020B0604020202020204" pitchFamily="34" charset="0"/>
              </a:rPr>
              <a:t>external transport</a:t>
            </a:r>
            <a:r>
              <a:rPr lang="en-US" sz="2000" dirty="0">
                <a:latin typeface="Arial" panose="020B0604020202020204" pitchFamily="34" charset="0"/>
                <a:cs typeface="Arial" panose="020B0604020202020204" pitchFamily="34" charset="0"/>
              </a:rPr>
              <a:t>, crops and residues must be </a:t>
            </a:r>
            <a:r>
              <a:rPr lang="en-US" sz="2000" b="1" u="sng" dirty="0">
                <a:latin typeface="Arial" panose="020B0604020202020204" pitchFamily="34" charset="0"/>
                <a:cs typeface="Arial" panose="020B0604020202020204" pitchFamily="34" charset="0"/>
              </a:rPr>
              <a:t>transferred to bigger trucks</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The </a:t>
            </a:r>
            <a:r>
              <a:rPr lang="en-US" sz="2000" b="1" u="sng" dirty="0">
                <a:latin typeface="Arial" panose="020B0604020202020204" pitchFamily="34" charset="0"/>
                <a:cs typeface="Arial" panose="020B0604020202020204" pitchFamily="34" charset="0"/>
              </a:rPr>
              <a:t>distance to the nearest port/industrial area is often up to 250 km</a:t>
            </a:r>
            <a:r>
              <a:rPr lang="en-US" sz="2000" dirty="0">
                <a:latin typeface="Arial" panose="020B0604020202020204" pitchFamily="34" charset="0"/>
                <a:cs typeface="Arial" panose="020B0604020202020204" pitchFamily="34" charset="0"/>
              </a:rPr>
              <a:t>, a distance that will take up to 6 hours for a truck in very dense and dangerous traffic.</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Energy density of average non-treated residue						is </a:t>
            </a:r>
            <a:r>
              <a:rPr lang="en-US" sz="2000" b="1" u="sng" dirty="0">
                <a:latin typeface="Arial" panose="020B0604020202020204" pitchFamily="34" charset="0"/>
                <a:cs typeface="Arial" panose="020B0604020202020204" pitchFamily="34" charset="0"/>
              </a:rPr>
              <a:t>25 times lower </a:t>
            </a:r>
            <a:r>
              <a:rPr lang="en-US" sz="2000" dirty="0">
                <a:latin typeface="Arial" panose="020B0604020202020204" pitchFamily="34" charset="0"/>
                <a:cs typeface="Arial" panose="020B0604020202020204" pitchFamily="34" charset="0"/>
              </a:rPr>
              <a:t>than that of e.g., fossil coal, 						due to </a:t>
            </a:r>
            <a:r>
              <a:rPr lang="en-US" sz="2000" b="1" u="sng" dirty="0">
                <a:latin typeface="Arial" panose="020B0604020202020204" pitchFamily="34" charset="0"/>
                <a:cs typeface="Arial" panose="020B0604020202020204" pitchFamily="34" charset="0"/>
              </a:rPr>
              <a:t>high moisture and light </a:t>
            </a:r>
            <a:r>
              <a:rPr lang="en-US" sz="2000" dirty="0">
                <a:latin typeface="Arial" panose="020B0604020202020204" pitchFamily="34" charset="0"/>
                <a:cs typeface="Arial" panose="020B0604020202020204" pitchFamily="34" charset="0"/>
              </a:rPr>
              <a:t>product.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Additionally, the biomass will loose very quickly 						its energy value as, due to the hot and wet 						weather it </a:t>
            </a:r>
            <a:r>
              <a:rPr lang="en-US" sz="2000" b="1" u="sng" dirty="0">
                <a:latin typeface="Arial" panose="020B0604020202020204" pitchFamily="34" charset="0"/>
                <a:cs typeface="Arial" panose="020B0604020202020204" pitchFamily="34" charset="0"/>
              </a:rPr>
              <a:t>decomposes during transport and storage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Untreated </a:t>
            </a:r>
            <a:r>
              <a:rPr lang="en-US" sz="2000" dirty="0">
                <a:latin typeface="Arial" panose="020B0604020202020204" pitchFamily="34" charset="0"/>
                <a:cs typeface="Arial" panose="020B0604020202020204" pitchFamily="34" charset="0"/>
              </a:rPr>
              <a:t>biomass residues in the tropics are, because of cost, </a:t>
            </a:r>
            <a:r>
              <a:rPr lang="en-US" sz="2000" b="1" u="sng" dirty="0">
                <a:latin typeface="Arial" panose="020B0604020202020204" pitchFamily="34" charset="0"/>
                <a:cs typeface="Arial" panose="020B0604020202020204" pitchFamily="34" charset="0"/>
              </a:rPr>
              <a:t>not accessible</a:t>
            </a:r>
            <a:r>
              <a:rPr lang="en-US" sz="2000" dirty="0">
                <a:latin typeface="Arial" panose="020B0604020202020204" pitchFamily="34" charset="0"/>
                <a:cs typeface="Arial" panose="020B0604020202020204" pitchFamily="34" charset="0"/>
              </a:rPr>
              <a:t>, but if processed in the mills and </a:t>
            </a:r>
            <a:r>
              <a:rPr lang="en-US" sz="2000" b="1" u="sng" dirty="0">
                <a:latin typeface="Arial" panose="020B0604020202020204" pitchFamily="34" charset="0"/>
                <a:cs typeface="Arial" panose="020B0604020202020204" pitchFamily="34" charset="0"/>
              </a:rPr>
              <a:t>converted to ‘</a:t>
            </a:r>
            <a:r>
              <a:rPr lang="en-US" sz="2000" b="1" u="sng" dirty="0" err="1">
                <a:latin typeface="Arial" panose="020B0604020202020204" pitchFamily="34" charset="0"/>
                <a:cs typeface="Arial" panose="020B0604020202020204" pitchFamily="34" charset="0"/>
              </a:rPr>
              <a:t>biocoal</a:t>
            </a:r>
            <a:r>
              <a:rPr lang="en-US" sz="2000" b="1" u="sng"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transport cost is because of its high energy density and hydrophobicity, not an issue anymore.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AE46D9E3-992B-CC53-9DB7-498C51FC66C0}"/>
              </a:ext>
            </a:extLst>
          </p:cNvPr>
          <p:cNvPicPr>
            <a:picLocks noChangeAspect="1"/>
          </p:cNvPicPr>
          <p:nvPr/>
        </p:nvPicPr>
        <p:blipFill>
          <a:blip r:embed="rId4"/>
          <a:stretch>
            <a:fillRect/>
          </a:stretch>
        </p:blipFill>
        <p:spPr>
          <a:xfrm>
            <a:off x="727460" y="1780137"/>
            <a:ext cx="4424534" cy="3297725"/>
          </a:xfrm>
          <a:prstGeom prst="rect">
            <a:avLst/>
          </a:prstGeom>
        </p:spPr>
      </p:pic>
    </p:spTree>
    <p:extLst>
      <p:ext uri="{BB962C8B-B14F-4D97-AF65-F5344CB8AC3E}">
        <p14:creationId xmlns:p14="http://schemas.microsoft.com/office/powerpoint/2010/main" val="1551750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11557" y="43225"/>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Accessability</a:t>
            </a:r>
            <a:r>
              <a:rPr lang="nl-BE" sz="4400" dirty="0">
                <a:latin typeface="Arial" panose="020B0604020202020204" pitchFamily="34" charset="0"/>
                <a:cs typeface="Arial" panose="020B0604020202020204" pitchFamily="34" charset="0"/>
              </a:rPr>
              <a:t> of </a:t>
            </a:r>
            <a:r>
              <a:rPr lang="nl-BE" sz="4400" dirty="0" err="1">
                <a:latin typeface="Arial" panose="020B0604020202020204" pitchFamily="34" charset="0"/>
                <a:cs typeface="Arial" panose="020B0604020202020204" pitchFamily="34" charset="0"/>
              </a:rPr>
              <a:t>biomass</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residues</a:t>
            </a:r>
            <a:endParaRPr lang="nl-BE" sz="44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2A131698-E971-39C4-7CAC-301A008A0A75}"/>
              </a:ext>
            </a:extLst>
          </p:cNvPr>
          <p:cNvSpPr txBox="1"/>
          <p:nvPr/>
        </p:nvSpPr>
        <p:spPr>
          <a:xfrm>
            <a:off x="877075" y="1465809"/>
            <a:ext cx="11000794" cy="3477875"/>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The </a:t>
            </a:r>
            <a:r>
              <a:rPr lang="en-US" sz="2000" b="1" u="sng" dirty="0" err="1">
                <a:latin typeface="Arial" panose="020B0604020202020204" pitchFamily="34" charset="0"/>
                <a:cs typeface="Arial" panose="020B0604020202020204" pitchFamily="34" charset="0"/>
              </a:rPr>
              <a:t>biocoal</a:t>
            </a:r>
            <a:r>
              <a:rPr lang="en-US" sz="2000" b="1" u="sng" dirty="0">
                <a:latin typeface="Arial" panose="020B0604020202020204" pitchFamily="34" charset="0"/>
                <a:cs typeface="Arial" panose="020B0604020202020204" pitchFamily="34" charset="0"/>
              </a:rPr>
              <a:t> is an ideal clean feedstock for syngas gasification </a:t>
            </a:r>
            <a:r>
              <a:rPr lang="en-US" sz="2000" dirty="0">
                <a:latin typeface="Arial" panose="020B0604020202020204" pitchFamily="34" charset="0"/>
                <a:cs typeface="Arial" panose="020B0604020202020204" pitchFamily="34" charset="0"/>
              </a:rPr>
              <a:t>or gasification power generation, as the dirty components (tars, chlorines, ...) and water have been extracted already during torrefaction. </a:t>
            </a:r>
          </a:p>
          <a:p>
            <a:endParaRPr lang="en-US" sz="2000" dirty="0">
              <a:latin typeface="Arial" panose="020B0604020202020204" pitchFamily="34" charset="0"/>
              <a:cs typeface="Arial" panose="020B0604020202020204" pitchFamily="34" charset="0"/>
            </a:endParaRPr>
          </a:p>
          <a:p>
            <a:pPr algn="just"/>
            <a:r>
              <a:rPr lang="en-US" sz="2000" dirty="0" err="1">
                <a:latin typeface="Arial" panose="020B0604020202020204" pitchFamily="34" charset="0"/>
                <a:cs typeface="Arial" panose="020B0604020202020204" pitchFamily="34" charset="0"/>
              </a:rPr>
              <a:t>Biocoal</a:t>
            </a:r>
            <a:r>
              <a:rPr lang="en-US" sz="2000" dirty="0">
                <a:latin typeface="Arial" panose="020B0604020202020204" pitchFamily="34" charset="0"/>
                <a:cs typeface="Arial" panose="020B0604020202020204" pitchFamily="34" charset="0"/>
              </a:rPr>
              <a:t> can be </a:t>
            </a:r>
            <a:r>
              <a:rPr lang="en-US" sz="2000" b="1" u="sng" dirty="0">
                <a:latin typeface="Arial" panose="020B0604020202020204" pitchFamily="34" charset="0"/>
                <a:cs typeface="Arial" panose="020B0604020202020204" pitchFamily="34" charset="0"/>
              </a:rPr>
              <a:t>transported over long distances </a:t>
            </a:r>
            <a:r>
              <a:rPr lang="en-US" sz="2000" dirty="0">
                <a:latin typeface="Arial" panose="020B0604020202020204" pitchFamily="34" charset="0"/>
                <a:cs typeface="Arial" panose="020B0604020202020204" pitchFamily="34" charset="0"/>
              </a:rPr>
              <a:t>and be shipped and exported. </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However, as </a:t>
            </a:r>
            <a:r>
              <a:rPr lang="en-US" sz="2000" b="1" u="sng" dirty="0">
                <a:latin typeface="Arial" panose="020B0604020202020204" pitchFamily="34" charset="0"/>
                <a:cs typeface="Arial" panose="020B0604020202020204" pitchFamily="34" charset="0"/>
              </a:rPr>
              <a:t>biochar and ashes are to be returned to the plantation</a:t>
            </a:r>
            <a:r>
              <a:rPr lang="en-US" sz="2000" dirty="0">
                <a:latin typeface="Arial" panose="020B0604020202020204" pitchFamily="34" charset="0"/>
                <a:cs typeface="Arial" panose="020B0604020202020204" pitchFamily="34" charset="0"/>
              </a:rPr>
              <a:t>, syngas </a:t>
            </a:r>
          </a:p>
          <a:p>
            <a:pPr algn="just"/>
            <a:r>
              <a:rPr lang="en-US" sz="2000" dirty="0">
                <a:latin typeface="Arial" panose="020B0604020202020204" pitchFamily="34" charset="0"/>
                <a:cs typeface="Arial" panose="020B0604020202020204" pitchFamily="34" charset="0"/>
              </a:rPr>
              <a:t>gasification and biofuel(methanol) plants should be in a port or industrial area,</a:t>
            </a:r>
          </a:p>
          <a:p>
            <a:pPr algn="just"/>
            <a:r>
              <a:rPr lang="en-US" sz="2000" dirty="0">
                <a:latin typeface="Arial" panose="020B0604020202020204" pitchFamily="34" charset="0"/>
                <a:cs typeface="Arial" panose="020B0604020202020204" pitchFamily="34" charset="0"/>
              </a:rPr>
              <a:t>not far(+- 200 km) and central to the plantations from which the feedstock is supplied. </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From there, e.g. “</a:t>
            </a:r>
            <a:r>
              <a:rPr lang="en-US" sz="2000" b="1" u="sng" dirty="0">
                <a:latin typeface="Arial" panose="020B0604020202020204" pitchFamily="34" charset="0"/>
                <a:cs typeface="Arial" panose="020B0604020202020204" pitchFamily="34" charset="0"/>
              </a:rPr>
              <a:t>Green Methanol“ can be exported worldwide</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7971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6" name="Tekstvak 5">
            <a:extLst>
              <a:ext uri="{FF2B5EF4-FFF2-40B4-BE49-F238E27FC236}">
                <a16:creationId xmlns:a16="http://schemas.microsoft.com/office/drawing/2014/main" id="{FB720115-E72D-ECF4-4915-A498CEC38A1C}"/>
              </a:ext>
            </a:extLst>
          </p:cNvPr>
          <p:cNvSpPr txBox="1"/>
          <p:nvPr/>
        </p:nvSpPr>
        <p:spPr>
          <a:xfrm>
            <a:off x="1109175" y="1694881"/>
            <a:ext cx="10424627" cy="37856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Although under above scenario bio residues in the tropics can be available and accessible, it will depend on the agricultural industry who owns the biomass.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Therefore, it is this industry that will decide if and under what conditions biofuel production from residues can be developed, and if it wants to make the switch to market these feedstocks or not.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Enabling production of RED II compliant biofuels, will have an enormous positive GHG mitigation effect, knowing that at this moment agriculture (individual farmers, cooperatives, small and big agricultural industry) is a major user of fossil fuel (fertilizer, transport, processing), often emitting high amounts of methane on their plantations and responsible for vast deforestation.   </a:t>
            </a:r>
          </a:p>
        </p:txBody>
      </p:sp>
      <p:sp>
        <p:nvSpPr>
          <p:cNvPr id="8" name="Tekstvak 7">
            <a:extLst>
              <a:ext uri="{FF2B5EF4-FFF2-40B4-BE49-F238E27FC236}">
                <a16:creationId xmlns:a16="http://schemas.microsoft.com/office/drawing/2014/main" id="{3BFE9E45-138E-8ED3-D391-6AF487E7C034}"/>
              </a:ext>
            </a:extLst>
          </p:cNvPr>
          <p:cNvSpPr txBox="1"/>
          <p:nvPr/>
        </p:nvSpPr>
        <p:spPr>
          <a:xfrm>
            <a:off x="1109175" y="371442"/>
            <a:ext cx="10608906" cy="646331"/>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Are biomass residues available and accessible?</a:t>
            </a:r>
            <a:endParaRPr lang="nl-BE"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0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20890" y="268002"/>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Conclusions</a:t>
            </a:r>
            <a:endParaRPr lang="nl-BE" sz="44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EB90F2E2-8733-351C-D280-32E414A66353}"/>
              </a:ext>
            </a:extLst>
          </p:cNvPr>
          <p:cNvSpPr txBox="1"/>
          <p:nvPr/>
        </p:nvSpPr>
        <p:spPr>
          <a:xfrm>
            <a:off x="422988" y="1405088"/>
            <a:ext cx="11346024" cy="2831544"/>
          </a:xfrm>
          <a:prstGeom prst="rect">
            <a:avLst/>
          </a:prstGeom>
          <a:noFill/>
        </p:spPr>
        <p:txBody>
          <a:bodyPr wrap="square">
            <a:spAutoFit/>
          </a:bodyPr>
          <a:lstStyle/>
          <a:p>
            <a:r>
              <a:rPr lang="en-US" dirty="0"/>
              <a:t>• </a:t>
            </a:r>
            <a:r>
              <a:rPr lang="en-US" sz="2000" dirty="0">
                <a:latin typeface="Arial" panose="020B0604020202020204" pitchFamily="34" charset="0"/>
                <a:cs typeface="Arial" panose="020B0604020202020204" pitchFamily="34" charset="0"/>
              </a:rPr>
              <a:t>Agricultural residues are available </a:t>
            </a:r>
            <a:r>
              <a:rPr lang="en-US" sz="2000" b="1" u="sng" dirty="0">
                <a:latin typeface="Arial" panose="020B0604020202020204" pitchFamily="34" charset="0"/>
                <a:cs typeface="Arial" panose="020B0604020202020204" pitchFamily="34" charset="0"/>
              </a:rPr>
              <a:t>if </a:t>
            </a:r>
            <a:r>
              <a:rPr lang="en-US" sz="2000" dirty="0">
                <a:latin typeface="Arial" panose="020B0604020202020204" pitchFamily="34" charset="0"/>
                <a:cs typeface="Arial" panose="020B0604020202020204" pitchFamily="34" charset="0"/>
              </a:rPr>
              <a:t>tropical soils are </a:t>
            </a:r>
            <a:r>
              <a:rPr lang="en-US" sz="2000" b="1" u="sng" dirty="0">
                <a:latin typeface="Arial" panose="020B0604020202020204" pitchFamily="34" charset="0"/>
                <a:cs typeface="Arial" panose="020B0604020202020204" pitchFamily="34" charset="0"/>
              </a:rPr>
              <a:t>enriched with biochar</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 Extraction of residues from plantations must be in </a:t>
            </a:r>
            <a:r>
              <a:rPr lang="en-US" sz="2000" b="1" u="sng" dirty="0">
                <a:latin typeface="Arial" panose="020B0604020202020204" pitchFamily="34" charset="0"/>
                <a:cs typeface="Arial" panose="020B0604020202020204" pitchFamily="34" charset="0"/>
              </a:rPr>
              <a:t>balance</a:t>
            </a:r>
            <a:r>
              <a:rPr lang="en-US" sz="2000" dirty="0">
                <a:latin typeface="Arial" panose="020B0604020202020204" pitchFamily="34" charset="0"/>
                <a:cs typeface="Arial" panose="020B0604020202020204" pitchFamily="34" charset="0"/>
              </a:rPr>
              <a:t> with the amount of biochar returned. </a:t>
            </a:r>
          </a:p>
          <a:p>
            <a:pPr algn="just"/>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Biochar </a:t>
            </a:r>
            <a:r>
              <a:rPr lang="en-US" sz="2000" dirty="0">
                <a:latin typeface="Arial" panose="020B0604020202020204" pitchFamily="34" charset="0"/>
                <a:cs typeface="Arial" panose="020B0604020202020204" pitchFamily="34" charset="0"/>
              </a:rPr>
              <a:t>must be an integral part of the “</a:t>
            </a:r>
            <a:r>
              <a:rPr lang="en-US" sz="2000" b="1" u="sng" dirty="0">
                <a:latin typeface="Arial" panose="020B0604020202020204" pitchFamily="34" charset="0"/>
                <a:cs typeface="Arial" panose="020B0604020202020204" pitchFamily="34" charset="0"/>
              </a:rPr>
              <a:t>residue to biofuel</a:t>
            </a:r>
            <a:r>
              <a:rPr lang="en-US" sz="2000" dirty="0">
                <a:latin typeface="Arial" panose="020B0604020202020204" pitchFamily="34" charset="0"/>
                <a:cs typeface="Arial" panose="020B0604020202020204" pitchFamily="34" charset="0"/>
              </a:rPr>
              <a:t>” production chain.</a:t>
            </a:r>
          </a:p>
          <a:p>
            <a:pPr algn="just"/>
            <a:r>
              <a:rPr lang="en-US" sz="2000" dirty="0">
                <a:latin typeface="Arial" panose="020B0604020202020204" pitchFamily="34" charset="0"/>
                <a:cs typeface="Arial" panose="020B0604020202020204" pitchFamily="34" charset="0"/>
              </a:rPr>
              <a:t>	Logistic cost must be minimized by </a:t>
            </a:r>
            <a:r>
              <a:rPr lang="en-US" sz="2000" b="1" u="sng" dirty="0">
                <a:latin typeface="Arial" panose="020B0604020202020204" pitchFamily="34" charset="0"/>
                <a:cs typeface="Arial" panose="020B0604020202020204" pitchFamily="34" charset="0"/>
              </a:rPr>
              <a:t>integration of </a:t>
            </a:r>
            <a:r>
              <a:rPr lang="en-US" sz="2000" b="1" u="sng" dirty="0" err="1">
                <a:latin typeface="Arial" panose="020B0604020202020204" pitchFamily="34" charset="0"/>
                <a:cs typeface="Arial" panose="020B0604020202020204" pitchFamily="34" charset="0"/>
              </a:rPr>
              <a:t>biocoal</a:t>
            </a:r>
            <a:r>
              <a:rPr lang="en-US" sz="2000" b="1" u="sng"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production and </a:t>
            </a:r>
          </a:p>
          <a:p>
            <a:pPr algn="just"/>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gasification should be nearby </a:t>
            </a:r>
            <a:r>
              <a:rPr lang="en-US" sz="2000" dirty="0">
                <a:latin typeface="Arial" panose="020B0604020202020204" pitchFamily="34" charset="0"/>
                <a:cs typeface="Arial" panose="020B0604020202020204" pitchFamily="34" charset="0"/>
              </a:rPr>
              <a:t>minimizing transport cost of </a:t>
            </a:r>
            <a:r>
              <a:rPr lang="en-US" sz="2000" dirty="0" err="1">
                <a:latin typeface="Arial" panose="020B0604020202020204" pitchFamily="34" charset="0"/>
                <a:cs typeface="Arial" panose="020B0604020202020204" pitchFamily="34" charset="0"/>
              </a:rPr>
              <a:t>biocoal</a:t>
            </a:r>
            <a:r>
              <a:rPr lang="en-US" sz="2000" dirty="0">
                <a:latin typeface="Arial" panose="020B0604020202020204" pitchFamily="34" charset="0"/>
                <a:cs typeface="Arial" panose="020B0604020202020204" pitchFamily="34" charset="0"/>
              </a:rPr>
              <a:t> and biochar/ashes.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b="1" u="sng" dirty="0">
                <a:latin typeface="Arial" panose="020B0604020202020204" pitchFamily="34" charset="0"/>
                <a:cs typeface="Arial" panose="020B0604020202020204" pitchFamily="34" charset="0"/>
              </a:rPr>
              <a:t>Agri- industry is the key player</a:t>
            </a:r>
            <a:r>
              <a:rPr lang="en-US" sz="2000"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810476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11559" y="1274014"/>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Thank</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You</a:t>
            </a:r>
            <a:endParaRPr lang="nl-BE" sz="4400"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819B556F-6EDB-498D-9F4E-8D2F58D741A0}"/>
              </a:ext>
            </a:extLst>
          </p:cNvPr>
          <p:cNvSpPr txBox="1"/>
          <p:nvPr/>
        </p:nvSpPr>
        <p:spPr>
          <a:xfrm>
            <a:off x="1710342" y="2664257"/>
            <a:ext cx="9286709" cy="2554545"/>
          </a:xfrm>
          <a:prstGeom prst="rect">
            <a:avLst/>
          </a:prstGeom>
          <a:noFill/>
        </p:spPr>
        <p:txBody>
          <a:bodyPr wrap="none" rtlCol="0">
            <a:spAutoFit/>
          </a:bodyPr>
          <a:lstStyle/>
          <a:p>
            <a:r>
              <a:rPr lang="nl-BE" sz="2000" dirty="0">
                <a:latin typeface="Arial" panose="020B0604020202020204" pitchFamily="34" charset="0"/>
                <a:cs typeface="Arial" panose="020B0604020202020204" pitchFamily="34" charset="0"/>
              </a:rPr>
              <a:t>PPT slide as well as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extended</a:t>
            </a:r>
            <a:r>
              <a:rPr lang="nl-BE" sz="2000" dirty="0">
                <a:latin typeface="Arial" panose="020B0604020202020204" pitchFamily="34" charset="0"/>
                <a:cs typeface="Arial" panose="020B0604020202020204" pitchFamily="34" charset="0"/>
              </a:rPr>
              <a:t> paper are </a:t>
            </a:r>
            <a:r>
              <a:rPr lang="nl-BE" sz="2000" dirty="0" err="1">
                <a:latin typeface="Arial" panose="020B0604020202020204" pitchFamily="34" charset="0"/>
                <a:cs typeface="Arial" panose="020B0604020202020204" pitchFamily="34" charset="0"/>
              </a:rPr>
              <a:t>available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under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Conference link</a:t>
            </a:r>
          </a:p>
          <a:p>
            <a:r>
              <a:rPr lang="nl-BE" sz="2000" dirty="0">
                <a:latin typeface="Arial" panose="020B0604020202020204" pitchFamily="34" charset="0"/>
                <a:cs typeface="Arial" panose="020B0604020202020204" pitchFamily="34" charset="0"/>
              </a:rPr>
              <a:t>on </a:t>
            </a:r>
            <a:r>
              <a:rPr lang="nl-BE" sz="2000" dirty="0" err="1">
                <a:latin typeface="Arial" panose="020B0604020202020204" pitchFamily="34" charset="0"/>
                <a:cs typeface="Arial" panose="020B0604020202020204" pitchFamily="34" charset="0"/>
              </a:rPr>
              <a:t>our</a:t>
            </a:r>
            <a:r>
              <a:rPr lang="nl-BE" sz="2000" dirty="0">
                <a:latin typeface="Arial" panose="020B0604020202020204" pitchFamily="34" charset="0"/>
                <a:cs typeface="Arial" panose="020B0604020202020204" pitchFamily="34" charset="0"/>
              </a:rPr>
              <a:t> website, </a:t>
            </a:r>
          </a:p>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hlinkClick r:id="rId4"/>
              </a:rPr>
              <a:t>www.seeperformance.be</a:t>
            </a:r>
            <a:endParaRPr lang="nl-BE" sz="2000" dirty="0">
              <a:latin typeface="Arial" panose="020B0604020202020204" pitchFamily="34" charset="0"/>
              <a:cs typeface="Arial" panose="020B0604020202020204" pitchFamily="34" charset="0"/>
            </a:endParaRPr>
          </a:p>
          <a:p>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Filip Vandeputte</a:t>
            </a:r>
          </a:p>
          <a:p>
            <a:r>
              <a:rPr lang="nl-BE" sz="2000" dirty="0">
                <a:latin typeface="Arial" panose="020B0604020202020204" pitchFamily="34" charset="0"/>
                <a:cs typeface="Arial" panose="020B0604020202020204" pitchFamily="34" charset="0"/>
                <a:hlinkClick r:id="rId5"/>
              </a:rPr>
              <a:t>info@seeperformance.be</a:t>
            </a:r>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+32 485 94 70 19</a:t>
            </a:r>
          </a:p>
        </p:txBody>
      </p:sp>
    </p:spTree>
    <p:extLst>
      <p:ext uri="{BB962C8B-B14F-4D97-AF65-F5344CB8AC3E}">
        <p14:creationId xmlns:p14="http://schemas.microsoft.com/office/powerpoint/2010/main" val="310129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8" name="Afbeelding 7" descr="Afbeelding met tekst, schermopname, Lettertype&#10;&#10;Automatisch gegenereerde beschrijving">
            <a:extLst>
              <a:ext uri="{FF2B5EF4-FFF2-40B4-BE49-F238E27FC236}">
                <a16:creationId xmlns:a16="http://schemas.microsoft.com/office/drawing/2014/main" id="{3D686FB9-787D-FA19-1745-ADF3690F3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26" y="172138"/>
            <a:ext cx="11041123" cy="3425261"/>
          </a:xfrm>
          <a:prstGeom prst="rect">
            <a:avLst/>
          </a:prstGeom>
        </p:spPr>
      </p:pic>
      <p:sp>
        <p:nvSpPr>
          <p:cNvPr id="9" name="Tekstvak 8">
            <a:extLst>
              <a:ext uri="{FF2B5EF4-FFF2-40B4-BE49-F238E27FC236}">
                <a16:creationId xmlns:a16="http://schemas.microsoft.com/office/drawing/2014/main" id="{0E156104-C237-3438-1FD4-BC9F0C3623AC}"/>
              </a:ext>
            </a:extLst>
          </p:cNvPr>
          <p:cNvSpPr txBox="1"/>
          <p:nvPr/>
        </p:nvSpPr>
        <p:spPr>
          <a:xfrm>
            <a:off x="553277" y="3597399"/>
            <a:ext cx="10990397" cy="707886"/>
          </a:xfrm>
          <a:prstGeom prst="rect">
            <a:avLst/>
          </a:prstGeom>
          <a:noFill/>
        </p:spPr>
        <p:txBody>
          <a:bodyPr wrap="square" rtlCol="0">
            <a:spAutoFit/>
          </a:bodyPr>
          <a:lstStyle/>
          <a:p>
            <a:r>
              <a:rPr lang="nl-BE" sz="4000" dirty="0"/>
              <a:t>		</a:t>
            </a:r>
            <a:r>
              <a:rPr lang="nl-BE" sz="4000" dirty="0" err="1"/>
              <a:t>Why</a:t>
            </a:r>
            <a:r>
              <a:rPr lang="nl-BE" sz="4000" dirty="0"/>
              <a:t> “ALL – IN “ </a:t>
            </a:r>
            <a:r>
              <a:rPr lang="nl-BE" sz="4000" dirty="0" err="1"/>
              <a:t>with</a:t>
            </a:r>
            <a:r>
              <a:rPr lang="nl-BE" sz="4000" dirty="0"/>
              <a:t> </a:t>
            </a:r>
            <a:r>
              <a:rPr lang="nl-BE" sz="4000" dirty="0" err="1"/>
              <a:t>electric</a:t>
            </a:r>
            <a:r>
              <a:rPr lang="nl-BE" sz="4000" dirty="0"/>
              <a:t> / </a:t>
            </a:r>
            <a:r>
              <a:rPr lang="nl-BE" sz="4000" dirty="0" err="1"/>
              <a:t>hydrogen</a:t>
            </a:r>
            <a:r>
              <a:rPr lang="nl-BE" sz="4000" dirty="0"/>
              <a:t>?</a:t>
            </a:r>
          </a:p>
        </p:txBody>
      </p:sp>
      <p:sp>
        <p:nvSpPr>
          <p:cNvPr id="10" name="Tekstvak 9">
            <a:extLst>
              <a:ext uri="{FF2B5EF4-FFF2-40B4-BE49-F238E27FC236}">
                <a16:creationId xmlns:a16="http://schemas.microsoft.com/office/drawing/2014/main" id="{1C50A818-1728-1933-5392-8A5EE82F2FEA}"/>
              </a:ext>
            </a:extLst>
          </p:cNvPr>
          <p:cNvSpPr txBox="1"/>
          <p:nvPr/>
        </p:nvSpPr>
        <p:spPr>
          <a:xfrm>
            <a:off x="553277" y="4339694"/>
            <a:ext cx="11005705" cy="1323439"/>
          </a:xfrm>
          <a:prstGeom prst="rect">
            <a:avLst/>
          </a:prstGeom>
          <a:noFill/>
        </p:spPr>
        <p:txBody>
          <a:bodyPr wrap="none" rtlCol="0">
            <a:spAutoFit/>
          </a:bodyPr>
          <a:lstStyle/>
          <a:p>
            <a:r>
              <a:rPr lang="nl-BE" sz="4000" dirty="0" err="1"/>
              <a:t>Why</a:t>
            </a:r>
            <a:r>
              <a:rPr lang="nl-BE" sz="4000" dirty="0"/>
              <a:t> </a:t>
            </a:r>
            <a:r>
              <a:rPr lang="nl-BE" sz="4000" dirty="0" err="1"/>
              <a:t>not</a:t>
            </a:r>
            <a:r>
              <a:rPr lang="nl-BE" sz="4000" dirty="0"/>
              <a:t> </a:t>
            </a:r>
            <a:r>
              <a:rPr lang="nl-BE" sz="4000" dirty="0" err="1"/>
              <a:t>supporting</a:t>
            </a:r>
            <a:r>
              <a:rPr lang="nl-BE" sz="4000" dirty="0"/>
              <a:t> development of </a:t>
            </a:r>
            <a:r>
              <a:rPr lang="nl-BE" sz="4000" dirty="0" err="1"/>
              <a:t>climate</a:t>
            </a:r>
            <a:r>
              <a:rPr lang="nl-BE" sz="4000" dirty="0"/>
              <a:t> </a:t>
            </a:r>
            <a:r>
              <a:rPr lang="nl-BE" sz="4000" dirty="0" err="1"/>
              <a:t>neutral</a:t>
            </a:r>
            <a:endParaRPr lang="nl-BE" sz="4000" dirty="0"/>
          </a:p>
          <a:p>
            <a:r>
              <a:rPr lang="nl-BE" sz="4000" dirty="0" err="1"/>
              <a:t>biofuels</a:t>
            </a:r>
            <a:r>
              <a:rPr lang="nl-BE" sz="4000" dirty="0"/>
              <a:t> </a:t>
            </a:r>
            <a:r>
              <a:rPr lang="nl-BE" sz="2000" dirty="0"/>
              <a:t>(RED II compliant) </a:t>
            </a:r>
            <a:r>
              <a:rPr lang="nl-BE" sz="4000" dirty="0"/>
              <a:t>?</a:t>
            </a:r>
          </a:p>
        </p:txBody>
      </p:sp>
      <p:cxnSp>
        <p:nvCxnSpPr>
          <p:cNvPr id="13" name="Rechte verbindingslijn 12">
            <a:extLst>
              <a:ext uri="{FF2B5EF4-FFF2-40B4-BE49-F238E27FC236}">
                <a16:creationId xmlns:a16="http://schemas.microsoft.com/office/drawing/2014/main" id="{6D1369EA-977D-9BDA-7A57-05B958221FCF}"/>
              </a:ext>
            </a:extLst>
          </p:cNvPr>
          <p:cNvCxnSpPr>
            <a:cxnSpLocks/>
          </p:cNvCxnSpPr>
          <p:nvPr/>
        </p:nvCxnSpPr>
        <p:spPr>
          <a:xfrm>
            <a:off x="5887616" y="3067050"/>
            <a:ext cx="1837159"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pic>
        <p:nvPicPr>
          <p:cNvPr id="6" name="Afbeelding 5" descr="Afbeelding met cirkel&#10;&#10;Automatisch gegenereerde beschrijving">
            <a:extLst>
              <a:ext uri="{FF2B5EF4-FFF2-40B4-BE49-F238E27FC236}">
                <a16:creationId xmlns:a16="http://schemas.microsoft.com/office/drawing/2014/main" id="{EB67A0BA-BBEE-FA0F-F269-30953235E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34025"/>
            <a:ext cx="1323975" cy="1323975"/>
          </a:xfrm>
          <a:prstGeom prst="rect">
            <a:avLst/>
          </a:prstGeom>
        </p:spPr>
      </p:pic>
      <p:cxnSp>
        <p:nvCxnSpPr>
          <p:cNvPr id="5" name="Rechte verbindingslijn 4">
            <a:extLst>
              <a:ext uri="{FF2B5EF4-FFF2-40B4-BE49-F238E27FC236}">
                <a16:creationId xmlns:a16="http://schemas.microsoft.com/office/drawing/2014/main" id="{53DFCFD5-383C-8123-2AD2-61E00A8FF103}"/>
              </a:ext>
            </a:extLst>
          </p:cNvPr>
          <p:cNvCxnSpPr/>
          <p:nvPr/>
        </p:nvCxnSpPr>
        <p:spPr>
          <a:xfrm>
            <a:off x="1931437" y="3085712"/>
            <a:ext cx="71845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426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11559" y="760445"/>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Abundance</a:t>
            </a:r>
            <a:r>
              <a:rPr lang="nl-BE" sz="4400" dirty="0">
                <a:latin typeface="Arial" panose="020B0604020202020204" pitchFamily="34" charset="0"/>
                <a:cs typeface="Arial" panose="020B0604020202020204" pitchFamily="34" charset="0"/>
              </a:rPr>
              <a:t> of </a:t>
            </a:r>
            <a:r>
              <a:rPr lang="nl-BE" sz="4400" dirty="0" err="1">
                <a:latin typeface="Arial" panose="020B0604020202020204" pitchFamily="34" charset="0"/>
                <a:cs typeface="Arial" panose="020B0604020202020204" pitchFamily="34" charset="0"/>
              </a:rPr>
              <a:t>biomass</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residues</a:t>
            </a:r>
            <a:endParaRPr lang="nl-BE" sz="4400"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6191B2D2-7139-C690-751D-D37CA962530F}"/>
              </a:ext>
            </a:extLst>
          </p:cNvPr>
          <p:cNvSpPr txBox="1"/>
          <p:nvPr/>
        </p:nvSpPr>
        <p:spPr>
          <a:xfrm>
            <a:off x="1167322" y="1742320"/>
            <a:ext cx="10352514" cy="3728649"/>
          </a:xfrm>
          <a:prstGeom prst="rect">
            <a:avLst/>
          </a:prstGeom>
          <a:noFill/>
        </p:spPr>
        <p:txBody>
          <a:bodyPr wrap="none" rtlCol="0">
            <a:spAutoFit/>
          </a:bodyPr>
          <a:lstStyle/>
          <a:p>
            <a:pPr algn="just">
              <a:lnSpc>
                <a:spcPct val="150000"/>
              </a:lnSpc>
            </a:pPr>
            <a:r>
              <a:rPr lang="nl-BE" sz="2000" dirty="0" err="1">
                <a:latin typeface="Arial" panose="020B0604020202020204" pitchFamily="34" charset="0"/>
                <a:cs typeface="Arial" panose="020B0604020202020204" pitchFamily="34" charset="0"/>
              </a:rPr>
              <a:t>With</a:t>
            </a:r>
            <a:r>
              <a:rPr lang="nl-BE" sz="2000" dirty="0">
                <a:latin typeface="Arial" panose="020B0604020202020204" pitchFamily="34" charset="0"/>
                <a:cs typeface="Arial" panose="020B0604020202020204" pitchFamily="34" charset="0"/>
              </a:rPr>
              <a:t> a </a:t>
            </a:r>
            <a:r>
              <a:rPr lang="nl-BE" sz="2000" dirty="0" err="1">
                <a:latin typeface="Arial" panose="020B0604020202020204" pitchFamily="34" charset="0"/>
                <a:cs typeface="Arial" panose="020B0604020202020204" pitchFamily="34" charset="0"/>
              </a:rPr>
              <a:t>population</a:t>
            </a:r>
            <a:r>
              <a:rPr lang="nl-BE" sz="2000" dirty="0">
                <a:latin typeface="Arial" panose="020B0604020202020204" pitchFamily="34" charset="0"/>
                <a:cs typeface="Arial" panose="020B0604020202020204" pitchFamily="34" charset="0"/>
              </a:rPr>
              <a:t> of over 8 </a:t>
            </a:r>
            <a:r>
              <a:rPr lang="nl-BE" sz="2000" dirty="0" err="1">
                <a:latin typeface="Arial" panose="020B0604020202020204" pitchFamily="34" charset="0"/>
                <a:cs typeface="Arial" panose="020B0604020202020204" pitchFamily="34" charset="0"/>
              </a:rPr>
              <a:t>billion</a:t>
            </a:r>
            <a:r>
              <a:rPr lang="nl-BE" sz="2000" dirty="0">
                <a:latin typeface="Arial" panose="020B0604020202020204" pitchFamily="34" charset="0"/>
                <a:cs typeface="Arial" panose="020B0604020202020204" pitchFamily="34" charset="0"/>
              </a:rPr>
              <a:t>, food </a:t>
            </a:r>
            <a:r>
              <a:rPr lang="nl-BE" sz="2000" dirty="0" err="1">
                <a:latin typeface="Arial" panose="020B0604020202020204" pitchFamily="34" charset="0"/>
                <a:cs typeface="Arial" panose="020B0604020202020204" pitchFamily="34" charset="0"/>
              </a:rPr>
              <a:t>production</a:t>
            </a:r>
            <a:r>
              <a:rPr lang="nl-BE" sz="2000" dirty="0">
                <a:latin typeface="Arial" panose="020B0604020202020204" pitchFamily="34" charset="0"/>
                <a:cs typeface="Arial" panose="020B0604020202020204" pitchFamily="34" charset="0"/>
              </a:rPr>
              <a:t> in </a:t>
            </a:r>
            <a:r>
              <a:rPr lang="nl-BE" sz="2000" dirty="0" err="1">
                <a:latin typeface="Arial" panose="020B0604020202020204" pitchFamily="34" charset="0"/>
                <a:cs typeface="Arial" panose="020B0604020202020204" pitchFamily="34" charset="0"/>
              </a:rPr>
              <a:t>agriculture</a:t>
            </a:r>
            <a:r>
              <a:rPr lang="nl-BE" sz="2000" dirty="0">
                <a:latin typeface="Arial" panose="020B0604020202020204" pitchFamily="34" charset="0"/>
                <a:cs typeface="Arial" panose="020B0604020202020204" pitchFamily="34" charset="0"/>
              </a:rPr>
              <a:t> is </a:t>
            </a:r>
            <a:r>
              <a:rPr lang="nl-BE" sz="2000" b="1" u="sng" dirty="0" err="1">
                <a:latin typeface="Arial" panose="020B0604020202020204" pitchFamily="34" charset="0"/>
                <a:cs typeface="Arial" panose="020B0604020202020204" pitchFamily="34" charset="0"/>
              </a:rPr>
              <a:t>massive</a:t>
            </a:r>
            <a:r>
              <a:rPr lang="nl-BE" sz="2000" dirty="0">
                <a:latin typeface="Arial" panose="020B0604020202020204" pitchFamily="34" charset="0"/>
                <a:cs typeface="Arial" panose="020B0604020202020204" pitchFamily="34" charset="0"/>
              </a:rPr>
              <a:t>!</a:t>
            </a:r>
          </a:p>
          <a:p>
            <a:pPr algn="just">
              <a:lnSpc>
                <a:spcPct val="150000"/>
              </a:lnSpc>
            </a:pPr>
            <a:r>
              <a:rPr lang="nl-BE" sz="2000" dirty="0" err="1">
                <a:latin typeface="Arial" panose="020B0604020202020204" pitchFamily="34" charset="0"/>
                <a:cs typeface="Arial" panose="020B0604020202020204" pitchFamily="34" charset="0"/>
              </a:rPr>
              <a:t>Based</a:t>
            </a:r>
            <a:r>
              <a:rPr lang="nl-BE" sz="2000" dirty="0">
                <a:latin typeface="Arial" panose="020B0604020202020204" pitchFamily="34" charset="0"/>
                <a:cs typeface="Arial" panose="020B0604020202020204" pitchFamily="34" charset="0"/>
              </a:rPr>
              <a:t> on FAO data, </a:t>
            </a:r>
            <a:r>
              <a:rPr lang="nl-BE" sz="2000" dirty="0" err="1">
                <a:latin typeface="Arial" panose="020B0604020202020204" pitchFamily="34" charset="0"/>
                <a:cs typeface="Arial" panose="020B0604020202020204" pitchFamily="34" charset="0"/>
              </a:rPr>
              <a:t>world’s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agricultural</a:t>
            </a:r>
            <a:r>
              <a:rPr lang="nl-BE" sz="2000" dirty="0">
                <a:latin typeface="Arial" panose="020B0604020202020204" pitchFamily="34" charset="0"/>
                <a:cs typeface="Arial" panose="020B0604020202020204" pitchFamily="34" charset="0"/>
              </a:rPr>
              <a:t> food </a:t>
            </a:r>
            <a:r>
              <a:rPr lang="nl-BE" sz="2000" dirty="0" err="1">
                <a:latin typeface="Arial" panose="020B0604020202020204" pitchFamily="34" charset="0"/>
                <a:cs typeface="Arial" panose="020B0604020202020204" pitchFamily="34" charset="0"/>
              </a:rPr>
              <a:t>production</a:t>
            </a:r>
            <a:r>
              <a:rPr lang="nl-BE" sz="2000" dirty="0">
                <a:latin typeface="Arial" panose="020B0604020202020204" pitchFamily="34" charset="0"/>
                <a:cs typeface="Arial" panose="020B0604020202020204" pitchFamily="34" charset="0"/>
              </a:rPr>
              <a:t> is 11,3 </a:t>
            </a:r>
            <a:r>
              <a:rPr lang="nl-BE" sz="2000" dirty="0" err="1">
                <a:latin typeface="Arial" panose="020B0604020202020204" pitchFamily="34" charset="0"/>
                <a:cs typeface="Arial" panose="020B0604020202020204" pitchFamily="34" charset="0"/>
              </a:rPr>
              <a:t>trillion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metric</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tons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year</a:t>
            </a:r>
            <a:r>
              <a:rPr lang="nl-BE" sz="2000" dirty="0">
                <a:latin typeface="Arial" panose="020B0604020202020204" pitchFamily="34" charset="0"/>
                <a:cs typeface="Arial" panose="020B0604020202020204" pitchFamily="34" charset="0"/>
              </a:rPr>
              <a:t>, </a:t>
            </a:r>
          </a:p>
          <a:p>
            <a:pPr algn="just">
              <a:lnSpc>
                <a:spcPct val="150000"/>
              </a:lnSpc>
            </a:pPr>
            <a:r>
              <a:rPr lang="nl-BE" sz="2000" dirty="0" err="1">
                <a:latin typeface="Arial" panose="020B0604020202020204" pitchFamily="34" charset="0"/>
                <a:cs typeface="Arial" panose="020B0604020202020204" pitchFamily="34" charset="0"/>
              </a:rPr>
              <a:t>Cultivated</a:t>
            </a:r>
            <a:r>
              <a:rPr lang="nl-BE" sz="2000" dirty="0">
                <a:latin typeface="Arial" panose="020B0604020202020204" pitchFamily="34" charset="0"/>
                <a:cs typeface="Arial" panose="020B0604020202020204" pitchFamily="34" charset="0"/>
              </a:rPr>
              <a:t> area is </a:t>
            </a:r>
            <a:r>
              <a:rPr lang="nl-BE" sz="2000" dirty="0" err="1">
                <a:latin typeface="Arial" panose="020B0604020202020204" pitchFamily="34" charset="0"/>
                <a:cs typeface="Arial" panose="020B0604020202020204" pitchFamily="34" charset="0"/>
              </a:rPr>
              <a:t>estimated</a:t>
            </a:r>
            <a:r>
              <a:rPr lang="nl-BE" sz="2000" dirty="0">
                <a:latin typeface="Arial" panose="020B0604020202020204" pitchFamily="34" charset="0"/>
                <a:cs typeface="Arial" panose="020B0604020202020204" pitchFamily="34" charset="0"/>
              </a:rPr>
              <a:t> at 1.65 </a:t>
            </a:r>
            <a:r>
              <a:rPr lang="nl-BE" sz="2000" dirty="0" err="1">
                <a:latin typeface="Arial" panose="020B0604020202020204" pitchFamily="34" charset="0"/>
                <a:cs typeface="Arial" panose="020B0604020202020204" pitchFamily="34" charset="0"/>
              </a:rPr>
              <a:t>trillion</a:t>
            </a:r>
            <a:r>
              <a:rPr lang="nl-BE" sz="2000" dirty="0">
                <a:latin typeface="Arial" panose="020B0604020202020204" pitchFamily="34" charset="0"/>
                <a:cs typeface="Arial" panose="020B0604020202020204" pitchFamily="34" charset="0"/>
              </a:rPr>
              <a:t> ha (</a:t>
            </a:r>
            <a:r>
              <a:rPr lang="nl-BE" sz="2000" dirty="0" err="1">
                <a:latin typeface="Arial" panose="020B0604020202020204" pitchFamily="34" charset="0"/>
                <a:cs typeface="Arial" panose="020B0604020202020204" pitchFamily="34" charset="0"/>
              </a:rPr>
              <a:t>size</a:t>
            </a:r>
            <a:r>
              <a:rPr lang="nl-BE" sz="2000" dirty="0">
                <a:latin typeface="Arial" panose="020B0604020202020204" pitchFamily="34" charset="0"/>
                <a:cs typeface="Arial" panose="020B0604020202020204" pitchFamily="34" charset="0"/>
              </a:rPr>
              <a:t> equivalent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1.5 x Europe).</a:t>
            </a:r>
          </a:p>
          <a:p>
            <a:pPr algn="just">
              <a:lnSpc>
                <a:spcPct val="150000"/>
              </a:lnSpc>
            </a:pPr>
            <a:endParaRPr lang="nl-BE" sz="2000" dirty="0">
              <a:latin typeface="Arial" panose="020B0604020202020204" pitchFamily="34" charset="0"/>
              <a:cs typeface="Arial" panose="020B0604020202020204" pitchFamily="34" charset="0"/>
            </a:endParaRPr>
          </a:p>
          <a:p>
            <a:pPr algn="just">
              <a:lnSpc>
                <a:spcPct val="150000"/>
              </a:lnSpc>
            </a:pPr>
            <a:r>
              <a:rPr lang="nl-BE" sz="2000" dirty="0">
                <a:latin typeface="Arial" panose="020B0604020202020204" pitchFamily="34" charset="0"/>
                <a:cs typeface="Arial" panose="020B0604020202020204" pitchFamily="34" charset="0"/>
              </a:rPr>
              <a:t>Food </a:t>
            </a:r>
            <a:r>
              <a:rPr lang="nl-BE" sz="2000" dirty="0" err="1">
                <a:latin typeface="Arial" panose="020B0604020202020204" pitchFamily="34" charset="0"/>
                <a:cs typeface="Arial" panose="020B0604020202020204" pitchFamily="34" charset="0"/>
              </a:rPr>
              <a:t>production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also</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generates</a:t>
            </a:r>
            <a:r>
              <a:rPr lang="nl-BE" sz="2000" dirty="0">
                <a:latin typeface="Arial" panose="020B0604020202020204" pitchFamily="34" charset="0"/>
                <a:cs typeface="Arial" panose="020B0604020202020204" pitchFamily="34" charset="0"/>
              </a:rPr>
              <a:t> +- 15 </a:t>
            </a:r>
            <a:r>
              <a:rPr lang="nl-BE" sz="2000" dirty="0" err="1">
                <a:latin typeface="Arial" panose="020B0604020202020204" pitchFamily="34" charset="0"/>
                <a:cs typeface="Arial" panose="020B0604020202020204" pitchFamily="34" charset="0"/>
              </a:rPr>
              <a:t>trillion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metric</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tons</a:t>
            </a:r>
            <a:r>
              <a:rPr lang="nl-BE" sz="2000" dirty="0">
                <a:latin typeface="Arial" panose="020B0604020202020204" pitchFamily="34" charset="0"/>
                <a:cs typeface="Arial" panose="020B0604020202020204" pitchFamily="34" charset="0"/>
              </a:rPr>
              <a:t>/</a:t>
            </a:r>
            <a:r>
              <a:rPr lang="nl-BE" sz="2000" dirty="0" err="1">
                <a:latin typeface="Arial" panose="020B0604020202020204" pitchFamily="34" charset="0"/>
                <a:cs typeface="Arial" panose="020B0604020202020204" pitchFamily="34" charset="0"/>
              </a:rPr>
              <a:t>year</a:t>
            </a:r>
            <a:r>
              <a:rPr lang="nl-BE" sz="2000" dirty="0">
                <a:latin typeface="Arial" panose="020B0604020202020204" pitchFamily="34" charset="0"/>
                <a:cs typeface="Arial" panose="020B0604020202020204" pitchFamily="34" charset="0"/>
              </a:rPr>
              <a:t> of </a:t>
            </a:r>
            <a:r>
              <a:rPr lang="nl-BE" sz="2000" dirty="0" err="1">
                <a:latin typeface="Arial" panose="020B0604020202020204" pitchFamily="34" charset="0"/>
                <a:cs typeface="Arial" panose="020B0604020202020204" pitchFamily="34" charset="0"/>
              </a:rPr>
              <a:t>agricultural</a:t>
            </a:r>
            <a:r>
              <a:rPr lang="nl-BE" sz="2000"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residues</a:t>
            </a:r>
            <a:r>
              <a:rPr lang="nl-BE" sz="2000" b="1" u="sng" dirty="0">
                <a:latin typeface="Arial" panose="020B0604020202020204" pitchFamily="34" charset="0"/>
                <a:cs typeface="Arial" panose="020B0604020202020204" pitchFamily="34" charset="0"/>
              </a:rPr>
              <a:t>,</a:t>
            </a:r>
            <a:endParaRPr lang="nl-BE" sz="2000" dirty="0">
              <a:latin typeface="Arial" panose="020B0604020202020204" pitchFamily="34" charset="0"/>
              <a:cs typeface="Arial" panose="020B0604020202020204" pitchFamily="34" charset="0"/>
            </a:endParaRPr>
          </a:p>
          <a:p>
            <a:pPr algn="just">
              <a:lnSpc>
                <a:spcPct val="150000"/>
              </a:lnSpc>
            </a:pPr>
            <a:r>
              <a:rPr lang="nl-BE" sz="2000" dirty="0" err="1">
                <a:latin typeface="Arial" panose="020B0604020202020204" pitchFamily="34" charset="0"/>
                <a:cs typeface="Arial" panose="020B0604020202020204" pitchFamily="34" charset="0"/>
              </a:rPr>
              <a:t>which</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mostly</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reside</a:t>
            </a:r>
            <a:r>
              <a:rPr lang="nl-BE" sz="2000" dirty="0">
                <a:latin typeface="Arial" panose="020B0604020202020204" pitchFamily="34" charset="0"/>
                <a:cs typeface="Arial" panose="020B0604020202020204" pitchFamily="34" charset="0"/>
              </a:rPr>
              <a:t> on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plantations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decompose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into</a:t>
            </a:r>
            <a:r>
              <a:rPr lang="nl-BE" sz="2000" dirty="0">
                <a:latin typeface="Arial" panose="020B0604020202020204" pitchFamily="34" charset="0"/>
                <a:cs typeface="Arial" panose="020B0604020202020204" pitchFamily="34" charset="0"/>
              </a:rPr>
              <a:t> CO2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CH4, </a:t>
            </a:r>
          </a:p>
          <a:p>
            <a:pPr algn="just">
              <a:lnSpc>
                <a:spcPct val="150000"/>
              </a:lnSpc>
            </a:pPr>
            <a:r>
              <a:rPr lang="nl-BE" sz="2000" dirty="0" err="1">
                <a:latin typeface="Arial" panose="020B0604020202020204" pitchFamily="34" charset="0"/>
                <a:cs typeface="Arial" panose="020B0604020202020204" pitchFamily="34" charset="0"/>
              </a:rPr>
              <a:t>serving</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only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purpose</a:t>
            </a:r>
            <a:r>
              <a:rPr lang="nl-BE" sz="2000" dirty="0">
                <a:latin typeface="Arial" panose="020B0604020202020204" pitchFamily="34" charset="0"/>
                <a:cs typeface="Arial" panose="020B0604020202020204" pitchFamily="34" charset="0"/>
              </a:rPr>
              <a:t> of </a:t>
            </a:r>
            <a:r>
              <a:rPr lang="nl-BE" sz="2000" dirty="0" err="1">
                <a:latin typeface="Arial" panose="020B0604020202020204" pitchFamily="34" charset="0"/>
                <a:cs typeface="Arial" panose="020B0604020202020204" pitchFamily="34" charset="0"/>
              </a:rPr>
              <a:t>returning</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nutrients</a:t>
            </a:r>
            <a:r>
              <a:rPr lang="nl-BE" sz="2000" b="1" u="sng" dirty="0">
                <a:latin typeface="Arial" panose="020B0604020202020204" pitchFamily="34" charset="0"/>
                <a:cs typeface="Arial" panose="020B0604020202020204" pitchFamily="34" charset="0"/>
              </a:rPr>
              <a:t>(N, P, S, K, </a:t>
            </a:r>
            <a:r>
              <a:rPr lang="nl-BE" sz="2000" b="1" u="sng" dirty="0" err="1">
                <a:latin typeface="Arial" panose="020B0604020202020204" pitchFamily="34" charset="0"/>
                <a:cs typeface="Arial" panose="020B0604020202020204" pitchFamily="34" charset="0"/>
              </a:rPr>
              <a:t>etc</a:t>
            </a:r>
            <a:r>
              <a:rPr lang="nl-BE" sz="2000" b="1" u="sng"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plants</a:t>
            </a:r>
            <a:r>
              <a:rPr lang="nl-BE" sz="2000" dirty="0">
                <a:latin typeface="Arial" panose="020B0604020202020204" pitchFamily="34" charset="0"/>
                <a:cs typeface="Arial" panose="020B0604020202020204" pitchFamily="34" charset="0"/>
              </a:rPr>
              <a:t>. </a:t>
            </a:r>
          </a:p>
          <a:p>
            <a:pPr>
              <a:lnSpc>
                <a:spcPct val="150000"/>
              </a:lnSpc>
            </a:pPr>
            <a:r>
              <a:rPr lang="nl-BE"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7124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2601DA2A-7668-8584-BE45-C40A83A278CD}"/>
              </a:ext>
            </a:extLst>
          </p:cNvPr>
          <p:cNvSpPr txBox="1"/>
          <p:nvPr/>
        </p:nvSpPr>
        <p:spPr>
          <a:xfrm>
            <a:off x="-991628" y="807298"/>
            <a:ext cx="8696131" cy="584775"/>
          </a:xfrm>
          <a:prstGeom prst="rect">
            <a:avLst/>
          </a:prstGeom>
          <a:noFill/>
        </p:spPr>
        <p:txBody>
          <a:bodyPr wrap="square" rtlCol="0">
            <a:spAutoFit/>
          </a:bodyPr>
          <a:lstStyle/>
          <a:p>
            <a:pPr algn="ctr"/>
            <a:r>
              <a:rPr lang="nl-BE" sz="3200" dirty="0" err="1">
                <a:latin typeface="Arial" panose="020B0604020202020204" pitchFamily="34" charset="0"/>
                <a:cs typeface="Arial" panose="020B0604020202020204" pitchFamily="34" charset="0"/>
              </a:rPr>
              <a:t>Soils</a:t>
            </a:r>
            <a:r>
              <a:rPr lang="nl-BE" sz="3200" dirty="0">
                <a:latin typeface="Arial" panose="020B0604020202020204" pitchFamily="34" charset="0"/>
                <a:cs typeface="Arial" panose="020B0604020202020204" pitchFamily="34" charset="0"/>
              </a:rPr>
              <a:t> over </a:t>
            </a:r>
            <a:r>
              <a:rPr lang="nl-BE" sz="3200" dirty="0" err="1">
                <a:latin typeface="Arial" panose="020B0604020202020204" pitchFamily="34" charset="0"/>
                <a:cs typeface="Arial" panose="020B0604020202020204" pitchFamily="34" charset="0"/>
              </a:rPr>
              <a:t>the</a:t>
            </a:r>
            <a:r>
              <a:rPr lang="nl-BE" sz="3200" dirty="0">
                <a:latin typeface="Arial" panose="020B0604020202020204" pitchFamily="34" charset="0"/>
                <a:cs typeface="Arial" panose="020B0604020202020204" pitchFamily="34" charset="0"/>
              </a:rPr>
              <a:t> </a:t>
            </a:r>
            <a:r>
              <a:rPr lang="nl-BE" sz="3200" dirty="0" err="1">
                <a:latin typeface="Arial" panose="020B0604020202020204" pitchFamily="34" charset="0"/>
                <a:cs typeface="Arial" panose="020B0604020202020204" pitchFamily="34" charset="0"/>
              </a:rPr>
              <a:t>world</a:t>
            </a:r>
            <a:endParaRPr lang="nl-BE" sz="3200" dirty="0">
              <a:latin typeface="Arial" panose="020B0604020202020204" pitchFamily="34" charset="0"/>
              <a:cs typeface="Arial" panose="020B0604020202020204" pitchFamily="34" charset="0"/>
            </a:endParaRPr>
          </a:p>
        </p:txBody>
      </p:sp>
      <p:pic>
        <p:nvPicPr>
          <p:cNvPr id="6" name="Afbeelding 5" descr="Afbeelding met tekst, tekening, Kinderkunst, kaart&#10;&#10;Automatisch gegenereerde beschrijving">
            <a:extLst>
              <a:ext uri="{FF2B5EF4-FFF2-40B4-BE49-F238E27FC236}">
                <a16:creationId xmlns:a16="http://schemas.microsoft.com/office/drawing/2014/main" id="{1C03D988-11EC-915F-54EF-044F70C5A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934" y="1326384"/>
            <a:ext cx="8696131" cy="4205232"/>
          </a:xfrm>
          <a:prstGeom prst="rect">
            <a:avLst/>
          </a:prstGeom>
        </p:spPr>
      </p:pic>
      <p:sp>
        <p:nvSpPr>
          <p:cNvPr id="7" name="Tekstvak 6">
            <a:extLst>
              <a:ext uri="{FF2B5EF4-FFF2-40B4-BE49-F238E27FC236}">
                <a16:creationId xmlns:a16="http://schemas.microsoft.com/office/drawing/2014/main" id="{16171A2A-D4A0-108B-4907-C4A2824C2FA4}"/>
              </a:ext>
            </a:extLst>
          </p:cNvPr>
          <p:cNvSpPr txBox="1"/>
          <p:nvPr/>
        </p:nvSpPr>
        <p:spPr>
          <a:xfrm>
            <a:off x="1666292" y="5659484"/>
            <a:ext cx="7944804" cy="523220"/>
          </a:xfrm>
          <a:prstGeom prst="rect">
            <a:avLst/>
          </a:prstGeom>
          <a:noFill/>
        </p:spPr>
        <p:txBody>
          <a:bodyPr wrap="none" rtlCol="0">
            <a:spAutoFit/>
          </a:bodyPr>
          <a:lstStyle/>
          <a:p>
            <a:r>
              <a:rPr lang="nl-BE" sz="2800" dirty="0">
                <a:latin typeface="Arial" panose="020B0604020202020204" pitchFamily="34" charset="0"/>
                <a:cs typeface="Arial" panose="020B0604020202020204" pitchFamily="34" charset="0"/>
              </a:rPr>
              <a:t>Red: </a:t>
            </a:r>
            <a:r>
              <a:rPr lang="nl-BE" sz="2800" dirty="0" err="1">
                <a:latin typeface="Arial" panose="020B0604020202020204" pitchFamily="34" charset="0"/>
                <a:cs typeface="Arial" panose="020B0604020202020204" pitchFamily="34" charset="0"/>
              </a:rPr>
              <a:t>Latosol</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soil</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deeply</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weathered</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and</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infertile</a:t>
            </a:r>
            <a:r>
              <a:rPr lang="nl-BE" sz="2800" dirty="0">
                <a:latin typeface="Arial" panose="020B0604020202020204" pitchFamily="34" charset="0"/>
                <a:cs typeface="Arial" panose="020B0604020202020204" pitchFamily="34" charset="0"/>
              </a:rPr>
              <a:t> </a:t>
            </a:r>
          </a:p>
        </p:txBody>
      </p:sp>
      <p:sp>
        <p:nvSpPr>
          <p:cNvPr id="9" name="Tekstvak 8">
            <a:extLst>
              <a:ext uri="{FF2B5EF4-FFF2-40B4-BE49-F238E27FC236}">
                <a16:creationId xmlns:a16="http://schemas.microsoft.com/office/drawing/2014/main" id="{931CC36E-D99E-9634-5865-9E36E08D10A9}"/>
              </a:ext>
            </a:extLst>
          </p:cNvPr>
          <p:cNvSpPr txBox="1"/>
          <p:nvPr/>
        </p:nvSpPr>
        <p:spPr>
          <a:xfrm>
            <a:off x="967032" y="121298"/>
            <a:ext cx="10477548" cy="769441"/>
          </a:xfrm>
          <a:prstGeom prst="rect">
            <a:avLst/>
          </a:prstGeom>
          <a:noFill/>
        </p:spPr>
        <p:txBody>
          <a:bodyPr wrap="none" rtlCol="0">
            <a:spAutoFit/>
          </a:bodyPr>
          <a:lstStyle/>
          <a:p>
            <a:r>
              <a:rPr lang="nl-BE" sz="4400" dirty="0" err="1">
                <a:latin typeface="Arial" panose="020B0604020202020204" pitchFamily="34" charset="0"/>
                <a:cs typeface="Arial" panose="020B0604020202020204" pitchFamily="34" charset="0"/>
              </a:rPr>
              <a:t>Importance</a:t>
            </a:r>
            <a:r>
              <a:rPr lang="nl-BE" sz="4400" dirty="0">
                <a:latin typeface="Arial" panose="020B0604020202020204" pitchFamily="34" charset="0"/>
                <a:cs typeface="Arial" panose="020B0604020202020204" pitchFamily="34" charset="0"/>
              </a:rPr>
              <a:t> of bio-</a:t>
            </a:r>
            <a:r>
              <a:rPr lang="nl-BE" sz="4400" dirty="0" err="1">
                <a:latin typeface="Arial" panose="020B0604020202020204" pitchFamily="34" charset="0"/>
                <a:cs typeface="Arial" panose="020B0604020202020204" pitchFamily="34" charset="0"/>
              </a:rPr>
              <a:t>residues</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for</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agriculture</a:t>
            </a:r>
            <a:endParaRPr lang="nl-BE"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05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6" name="Tekstvak 5">
            <a:extLst>
              <a:ext uri="{FF2B5EF4-FFF2-40B4-BE49-F238E27FC236}">
                <a16:creationId xmlns:a16="http://schemas.microsoft.com/office/drawing/2014/main" id="{8A079282-3D4C-A67B-640A-3057384E69F6}"/>
              </a:ext>
            </a:extLst>
          </p:cNvPr>
          <p:cNvSpPr txBox="1"/>
          <p:nvPr/>
        </p:nvSpPr>
        <p:spPr>
          <a:xfrm>
            <a:off x="282028" y="224122"/>
            <a:ext cx="11909972" cy="2246769"/>
          </a:xfrm>
          <a:prstGeom prst="rect">
            <a:avLst/>
          </a:prstGeom>
          <a:noFill/>
        </p:spPr>
        <p:txBody>
          <a:bodyPr wrap="square" rtlCol="0">
            <a:spAutoFit/>
          </a:bodyPr>
          <a:lstStyle/>
          <a:p>
            <a:r>
              <a:rPr lang="nl-BE" sz="2000" dirty="0" err="1">
                <a:latin typeface="Arial" panose="020B0604020202020204" pitchFamily="34" charset="0"/>
                <a:cs typeface="Arial" panose="020B0604020202020204" pitchFamily="34" charset="0"/>
              </a:rPr>
              <a:t>Contrary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soils</a:t>
            </a:r>
            <a:r>
              <a:rPr lang="nl-BE" sz="2000" dirty="0">
                <a:latin typeface="Arial" panose="020B0604020202020204" pitchFamily="34" charset="0"/>
                <a:cs typeface="Arial" panose="020B0604020202020204" pitchFamily="34" charset="0"/>
              </a:rPr>
              <a:t> in </a:t>
            </a:r>
            <a:r>
              <a:rPr lang="nl-BE" sz="2000" dirty="0" err="1">
                <a:latin typeface="Arial" panose="020B0604020202020204" pitchFamily="34" charset="0"/>
                <a:cs typeface="Arial" panose="020B0604020202020204" pitchFamily="34" charset="0"/>
              </a:rPr>
              <a:t>other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parts</a:t>
            </a:r>
            <a:r>
              <a:rPr lang="nl-BE" sz="2000" dirty="0">
                <a:latin typeface="Arial" panose="020B0604020202020204" pitchFamily="34" charset="0"/>
                <a:cs typeface="Arial" panose="020B0604020202020204" pitchFamily="34" charset="0"/>
              </a:rPr>
              <a:t> of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world</a:t>
            </a:r>
            <a:r>
              <a:rPr lang="nl-BE" sz="2000" dirty="0">
                <a:latin typeface="Arial" panose="020B0604020202020204" pitchFamily="34" charset="0"/>
                <a:cs typeface="Arial" panose="020B0604020202020204" pitchFamily="34" charset="0"/>
              </a:rPr>
              <a:t> e.g. Ukraine, </a:t>
            </a:r>
            <a:r>
              <a:rPr lang="nl-BE" sz="2000" dirty="0" err="1">
                <a:latin typeface="Arial" panose="020B0604020202020204" pitchFamily="34" charset="0"/>
                <a:cs typeface="Arial" panose="020B0604020202020204" pitchFamily="34" charset="0"/>
              </a:rPr>
              <a:t>tropical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soils</a:t>
            </a:r>
            <a:r>
              <a:rPr lang="nl-BE" sz="2000" dirty="0">
                <a:latin typeface="Arial" panose="020B0604020202020204" pitchFamily="34" charset="0"/>
                <a:cs typeface="Arial" panose="020B0604020202020204" pitchFamily="34" charset="0"/>
              </a:rPr>
              <a:t> are </a:t>
            </a:r>
            <a:r>
              <a:rPr lang="nl-BE" sz="2000" dirty="0" err="1">
                <a:latin typeface="Arial" panose="020B0604020202020204" pitchFamily="34" charset="0"/>
                <a:cs typeface="Arial" panose="020B0604020202020204" pitchFamily="34" charset="0"/>
              </a:rPr>
              <a:t>generally</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infertile</a:t>
            </a:r>
            <a:r>
              <a:rPr lang="nl-BE" sz="2000" dirty="0">
                <a:latin typeface="Arial" panose="020B0604020202020204" pitchFamily="34" charset="0"/>
                <a:cs typeface="Arial" panose="020B0604020202020204" pitchFamily="34" charset="0"/>
              </a:rPr>
              <a:t>. </a:t>
            </a:r>
          </a:p>
          <a:p>
            <a:r>
              <a:rPr lang="nl-BE" sz="2000" dirty="0" err="1">
                <a:latin typeface="Arial" panose="020B0604020202020204" pitchFamily="34" charset="0"/>
                <a:cs typeface="Arial" panose="020B0604020202020204" pitchFamily="34" charset="0"/>
              </a:rPr>
              <a:t>If</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natural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vegetation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exists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this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consist</a:t>
            </a:r>
            <a:r>
              <a:rPr lang="nl-BE" sz="2000" dirty="0">
                <a:latin typeface="Arial" panose="020B0604020202020204" pitchFamily="34" charset="0"/>
                <a:cs typeface="Arial" panose="020B0604020202020204" pitchFamily="34" charset="0"/>
              </a:rPr>
              <a:t> of </a:t>
            </a:r>
            <a:r>
              <a:rPr lang="nl-BE" sz="2000" dirty="0" err="1">
                <a:latin typeface="Arial" panose="020B0604020202020204" pitchFamily="34" charset="0"/>
                <a:cs typeface="Arial" panose="020B0604020202020204" pitchFamily="34" charset="0"/>
              </a:rPr>
              <a:t>rich</a:t>
            </a:r>
            <a:r>
              <a:rPr lang="nl-BE" sz="2000" dirty="0">
                <a:latin typeface="Arial" panose="020B0604020202020204" pitchFamily="34" charset="0"/>
                <a:cs typeface="Arial" panose="020B0604020202020204" pitchFamily="34" charset="0"/>
              </a:rPr>
              <a:t> but </a:t>
            </a:r>
            <a:r>
              <a:rPr lang="nl-BE" sz="2000" dirty="0" err="1">
                <a:latin typeface="Arial" panose="020B0604020202020204" pitchFamily="34" charset="0"/>
                <a:cs typeface="Arial" panose="020B0604020202020204" pitchFamily="34" charset="0"/>
              </a:rPr>
              <a:t>complicated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ecosystems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growing</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above</a:t>
            </a:r>
            <a:endParaRPr lang="nl-BE" sz="2000" dirty="0">
              <a:latin typeface="Arial" panose="020B0604020202020204" pitchFamily="34" charset="0"/>
              <a:cs typeface="Arial" panose="020B0604020202020204" pitchFamily="34" charset="0"/>
            </a:endParaRPr>
          </a:p>
          <a:p>
            <a:r>
              <a:rPr lang="nl-BE" sz="2000" dirty="0">
                <a:latin typeface="Arial" panose="020B0604020202020204" pitchFamily="34" charset="0"/>
                <a:cs typeface="Arial" panose="020B0604020202020204" pitchFamily="34" charset="0"/>
              </a:rPr>
              <a:t>(up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100 m) </a:t>
            </a:r>
            <a:r>
              <a:rPr lang="nl-BE" sz="2000" dirty="0" err="1">
                <a:latin typeface="Arial" panose="020B0604020202020204" pitchFamily="34" charset="0"/>
                <a:cs typeface="Arial" panose="020B0604020202020204" pitchFamily="34" charset="0"/>
              </a:rPr>
              <a:t>ground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where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nutrients</a:t>
            </a:r>
            <a:r>
              <a:rPr lang="nl-BE" sz="2000" dirty="0">
                <a:latin typeface="Arial" panose="020B0604020202020204" pitchFamily="34" charset="0"/>
                <a:cs typeface="Arial" panose="020B0604020202020204" pitchFamily="34" charset="0"/>
              </a:rPr>
              <a:t> are </a:t>
            </a:r>
            <a:r>
              <a:rPr lang="nl-BE" sz="2000" dirty="0" err="1">
                <a:latin typeface="Arial" panose="020B0604020202020204" pitchFamily="34" charset="0"/>
                <a:cs typeface="Arial" panose="020B0604020202020204" pitchFamily="34" charset="0"/>
              </a:rPr>
              <a:t>stored</a:t>
            </a:r>
            <a:r>
              <a:rPr lang="nl-BE" sz="2000" dirty="0">
                <a:latin typeface="Arial" panose="020B0604020202020204" pitchFamily="34" charset="0"/>
                <a:cs typeface="Arial" panose="020B0604020202020204" pitchFamily="34" charset="0"/>
              </a:rPr>
              <a:t> in </a:t>
            </a:r>
            <a:r>
              <a:rPr lang="nl-BE" sz="2000" b="1" u="sng" dirty="0">
                <a:latin typeface="Arial" panose="020B0604020202020204" pitchFamily="34" charset="0"/>
                <a:cs typeface="Arial" panose="020B0604020202020204" pitchFamily="34" charset="0"/>
              </a:rPr>
              <a:t>living </a:t>
            </a:r>
            <a:r>
              <a:rPr lang="nl-BE" sz="2000" b="1" u="sng" dirty="0" err="1">
                <a:latin typeface="Arial" panose="020B0604020202020204" pitchFamily="34" charset="0"/>
                <a:cs typeface="Arial" panose="020B0604020202020204" pitchFamily="34" charset="0"/>
              </a:rPr>
              <a:t>organisms</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and</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decomposing</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biomass</a:t>
            </a:r>
            <a:r>
              <a:rPr lang="nl-BE" sz="2000" dirty="0">
                <a:latin typeface="Arial" panose="020B0604020202020204" pitchFamily="34" charset="0"/>
                <a:cs typeface="Arial" panose="020B0604020202020204" pitchFamily="34" charset="0"/>
              </a:rPr>
              <a:t>.</a:t>
            </a:r>
          </a:p>
          <a:p>
            <a:endParaRPr lang="nl-BE" sz="2000" dirty="0">
              <a:latin typeface="Arial" panose="020B0604020202020204" pitchFamily="34" charset="0"/>
              <a:cs typeface="Arial" panose="020B0604020202020204" pitchFamily="34" charset="0"/>
            </a:endParaRPr>
          </a:p>
          <a:p>
            <a:r>
              <a:rPr lang="nl-BE" sz="2000" dirty="0" err="1">
                <a:latin typeface="Arial" panose="020B0604020202020204" pitchFamily="34" charset="0"/>
                <a:cs typeface="Arial" panose="020B0604020202020204" pitchFamily="34" charset="0"/>
              </a:rPr>
              <a:t>Deforested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tropical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soils</a:t>
            </a:r>
            <a:r>
              <a:rPr lang="nl-BE" sz="2000" dirty="0">
                <a:latin typeface="Arial" panose="020B0604020202020204" pitchFamily="34" charset="0"/>
                <a:cs typeface="Arial" panose="020B0604020202020204" pitchFamily="34" charset="0"/>
              </a:rPr>
              <a:t> are </a:t>
            </a:r>
            <a:r>
              <a:rPr lang="nl-BE" sz="2000" dirty="0" err="1">
                <a:latin typeface="Arial" panose="020B0604020202020204" pitchFamily="34" charset="0"/>
                <a:cs typeface="Arial" panose="020B0604020202020204" pitchFamily="34" charset="0"/>
              </a:rPr>
              <a:t>therefore</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not</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suited</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for</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agriculture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except</a:t>
            </a:r>
            <a:r>
              <a:rPr lang="nl-BE" sz="2000" dirty="0">
                <a:latin typeface="Arial" panose="020B0604020202020204" pitchFamily="34" charset="0"/>
                <a:cs typeface="Arial" panose="020B0604020202020204" pitchFamily="34" charset="0"/>
              </a:rPr>
              <a:t> of small </a:t>
            </a:r>
            <a:r>
              <a:rPr lang="nl-BE" sz="2000" dirty="0" err="1">
                <a:latin typeface="Arial" panose="020B0604020202020204" pitchFamily="34" charset="0"/>
                <a:cs typeface="Arial" panose="020B0604020202020204" pitchFamily="34" charset="0"/>
              </a:rPr>
              <a:t>areas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with</a:t>
            </a:r>
            <a:endParaRPr lang="nl-BE" sz="2000" dirty="0">
              <a:latin typeface="Arial" panose="020B0604020202020204" pitchFamily="34" charset="0"/>
              <a:cs typeface="Arial" panose="020B0604020202020204" pitchFamily="34" charset="0"/>
            </a:endParaRPr>
          </a:p>
          <a:p>
            <a:r>
              <a:rPr lang="nl-BE" sz="2000" dirty="0" err="1">
                <a:latin typeface="Arial" panose="020B0604020202020204" pitchFamily="34" charset="0"/>
                <a:cs typeface="Arial" panose="020B0604020202020204" pitchFamily="34" charset="0"/>
              </a:rPr>
              <a:t>alluvial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vulcanic</a:t>
            </a:r>
            <a:r>
              <a:rPr lang="nl-BE" sz="2000" dirty="0">
                <a:latin typeface="Arial" panose="020B0604020202020204" pitchFamily="34" charset="0"/>
                <a:cs typeface="Arial" panose="020B0604020202020204" pitchFamily="34" charset="0"/>
              </a:rPr>
              <a:t> or </a:t>
            </a:r>
            <a:r>
              <a:rPr lang="nl-BE" sz="2000" dirty="0" err="1">
                <a:latin typeface="Arial" panose="020B0604020202020204" pitchFamily="34" charset="0"/>
                <a:cs typeface="Arial" panose="020B0604020202020204" pitchFamily="34" charset="0"/>
              </a:rPr>
              <a:t>biochar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deposits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With</a:t>
            </a:r>
            <a:r>
              <a:rPr lang="nl-BE" sz="2000" dirty="0">
                <a:latin typeface="Arial" panose="020B0604020202020204" pitchFamily="34" charset="0"/>
                <a:cs typeface="Arial" panose="020B0604020202020204" pitchFamily="34" charset="0"/>
              </a:rPr>
              <a:t> heavy </a:t>
            </a:r>
            <a:r>
              <a:rPr lang="nl-BE" sz="2000" dirty="0" err="1">
                <a:latin typeface="Arial" panose="020B0604020202020204" pitchFamily="34" charset="0"/>
                <a:cs typeface="Arial" panose="020B0604020202020204" pitchFamily="34" charset="0"/>
              </a:rPr>
              <a:t>rain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porous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soils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nutrients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cannot</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kept</a:t>
            </a:r>
            <a:endParaRPr lang="nl-BE" sz="2000" dirty="0">
              <a:latin typeface="Arial" panose="020B0604020202020204" pitchFamily="34" charset="0"/>
              <a:cs typeface="Arial" panose="020B0604020202020204" pitchFamily="34" charset="0"/>
            </a:endParaRPr>
          </a:p>
          <a:p>
            <a:r>
              <a:rPr lang="nl-BE" sz="2000" dirty="0" err="1">
                <a:latin typeface="Arial" panose="020B0604020202020204" pitchFamily="34" charset="0"/>
                <a:cs typeface="Arial" panose="020B0604020202020204" pitchFamily="34" charset="0"/>
              </a:rPr>
              <a:t>available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for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absorbtion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so</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huge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amounts</a:t>
            </a:r>
            <a:r>
              <a:rPr lang="nl-BE" sz="2000" dirty="0">
                <a:latin typeface="Arial" panose="020B0604020202020204" pitchFamily="34" charset="0"/>
                <a:cs typeface="Arial" panose="020B0604020202020204" pitchFamily="34" charset="0"/>
              </a:rPr>
              <a:t> of </a:t>
            </a:r>
            <a:r>
              <a:rPr lang="nl-BE" sz="2000" dirty="0" err="1">
                <a:latin typeface="Arial" panose="020B0604020202020204" pitchFamily="34" charset="0"/>
                <a:cs typeface="Arial" panose="020B0604020202020204" pitchFamily="34" charset="0"/>
              </a:rPr>
              <a:t>residues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“slow release” </a:t>
            </a:r>
            <a:r>
              <a:rPr lang="nl-BE" sz="2000" dirty="0" err="1">
                <a:latin typeface="Arial" panose="020B0604020202020204" pitchFamily="34" charset="0"/>
                <a:cs typeface="Arial" panose="020B0604020202020204" pitchFamily="34" charset="0"/>
              </a:rPr>
              <a:t>fertilizer</a:t>
            </a:r>
            <a:r>
              <a:rPr lang="nl-BE" sz="2000" dirty="0">
                <a:latin typeface="Arial" panose="020B0604020202020204" pitchFamily="34" charset="0"/>
                <a:cs typeface="Arial" panose="020B0604020202020204" pitchFamily="34" charset="0"/>
              </a:rPr>
              <a:t> are </a:t>
            </a:r>
            <a:r>
              <a:rPr lang="nl-BE" sz="2000" dirty="0" err="1">
                <a:latin typeface="Arial" panose="020B0604020202020204" pitchFamily="34" charset="0"/>
                <a:cs typeface="Arial" panose="020B0604020202020204" pitchFamily="34" charset="0"/>
              </a:rPr>
              <a:t>needed</a:t>
            </a:r>
            <a:r>
              <a:rPr lang="nl-BE" sz="2000" dirty="0">
                <a:latin typeface="Arial" panose="020B0604020202020204" pitchFamily="34" charset="0"/>
                <a:cs typeface="Arial" panose="020B0604020202020204" pitchFamily="34" charset="0"/>
              </a:rPr>
              <a:t>. </a:t>
            </a:r>
          </a:p>
        </p:txBody>
      </p:sp>
      <p:pic>
        <p:nvPicPr>
          <p:cNvPr id="4" name="Afbeelding 3">
            <a:extLst>
              <a:ext uri="{FF2B5EF4-FFF2-40B4-BE49-F238E27FC236}">
                <a16:creationId xmlns:a16="http://schemas.microsoft.com/office/drawing/2014/main" id="{502E62F3-A84A-4DAD-6054-6D2359D2379D}"/>
              </a:ext>
            </a:extLst>
          </p:cNvPr>
          <p:cNvPicPr>
            <a:picLocks noChangeAspect="1"/>
          </p:cNvPicPr>
          <p:nvPr/>
        </p:nvPicPr>
        <p:blipFill>
          <a:blip r:embed="rId4"/>
          <a:stretch>
            <a:fillRect/>
          </a:stretch>
        </p:blipFill>
        <p:spPr>
          <a:xfrm>
            <a:off x="3513697" y="2470891"/>
            <a:ext cx="4127053" cy="4173425"/>
          </a:xfrm>
          <a:prstGeom prst="rect">
            <a:avLst/>
          </a:prstGeom>
        </p:spPr>
      </p:pic>
    </p:spTree>
    <p:extLst>
      <p:ext uri="{BB962C8B-B14F-4D97-AF65-F5344CB8AC3E}">
        <p14:creationId xmlns:p14="http://schemas.microsoft.com/office/powerpoint/2010/main" val="419147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pic>
        <p:nvPicPr>
          <p:cNvPr id="5" name="Afbeelding 4" descr="Afbeelding met tekst, kaart, atlas, diagram&#10;&#10;Automatisch gegenereerde beschrijving">
            <a:extLst>
              <a:ext uri="{FF2B5EF4-FFF2-40B4-BE49-F238E27FC236}">
                <a16:creationId xmlns:a16="http://schemas.microsoft.com/office/drawing/2014/main" id="{0C40E410-3FD4-A112-BD7E-15A12DC1E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007" y="1774862"/>
            <a:ext cx="3857043" cy="2262477"/>
          </a:xfrm>
          <a:prstGeom prst="rect">
            <a:avLst/>
          </a:prstGeom>
        </p:spPr>
      </p:pic>
      <p:sp>
        <p:nvSpPr>
          <p:cNvPr id="9" name="Tekstvak 8">
            <a:extLst>
              <a:ext uri="{FF2B5EF4-FFF2-40B4-BE49-F238E27FC236}">
                <a16:creationId xmlns:a16="http://schemas.microsoft.com/office/drawing/2014/main" id="{4776F59A-DD55-51C9-C77A-283A97E73A3A}"/>
              </a:ext>
            </a:extLst>
          </p:cNvPr>
          <p:cNvSpPr txBox="1"/>
          <p:nvPr/>
        </p:nvSpPr>
        <p:spPr>
          <a:xfrm>
            <a:off x="661473" y="1191075"/>
            <a:ext cx="6190860" cy="369332"/>
          </a:xfrm>
          <a:prstGeom prst="rect">
            <a:avLst/>
          </a:prstGeom>
          <a:noFill/>
        </p:spPr>
        <p:txBody>
          <a:bodyPr wrap="square">
            <a:spAutoFit/>
          </a:bodyPr>
          <a:lstStyle/>
          <a:p>
            <a:r>
              <a:rPr lang="nl-BE" u="sng" dirty="0" err="1"/>
              <a:t>Biochar</a:t>
            </a:r>
            <a:r>
              <a:rPr lang="nl-BE" u="sng" dirty="0"/>
              <a:t> or “Terra </a:t>
            </a:r>
            <a:r>
              <a:rPr lang="nl-BE" u="sng" dirty="0" err="1"/>
              <a:t>Preta</a:t>
            </a:r>
            <a:r>
              <a:rPr lang="nl-BE" u="sng" dirty="0"/>
              <a:t>” in Amazon </a:t>
            </a:r>
            <a:r>
              <a:rPr lang="nl-BE" u="sng" dirty="0" err="1"/>
              <a:t>basin</a:t>
            </a:r>
            <a:r>
              <a:rPr lang="nl-BE" dirty="0"/>
              <a:t>:</a:t>
            </a:r>
          </a:p>
        </p:txBody>
      </p:sp>
      <p:sp>
        <p:nvSpPr>
          <p:cNvPr id="10" name="Tekstvak 9">
            <a:extLst>
              <a:ext uri="{FF2B5EF4-FFF2-40B4-BE49-F238E27FC236}">
                <a16:creationId xmlns:a16="http://schemas.microsoft.com/office/drawing/2014/main" id="{63CFB46E-2217-1B0E-CDFD-8B014575239F}"/>
              </a:ext>
            </a:extLst>
          </p:cNvPr>
          <p:cNvSpPr txBox="1"/>
          <p:nvPr/>
        </p:nvSpPr>
        <p:spPr>
          <a:xfrm>
            <a:off x="4909883" y="2828835"/>
            <a:ext cx="6853158" cy="1200329"/>
          </a:xfrm>
          <a:prstGeom prst="rect">
            <a:avLst/>
          </a:prstGeom>
          <a:noFill/>
        </p:spPr>
        <p:txBody>
          <a:bodyPr wrap="none" rtlCol="0">
            <a:spAutoFit/>
          </a:bodyPr>
          <a:lstStyle/>
          <a:p>
            <a:pPr algn="just"/>
            <a:r>
              <a:rPr lang="nl-BE" dirty="0">
                <a:latin typeface="Arial" panose="020B0604020202020204" pitchFamily="34" charset="0"/>
                <a:cs typeface="Arial" panose="020B0604020202020204" pitchFamily="34" charset="0"/>
              </a:rPr>
              <a:t>The </a:t>
            </a:r>
            <a:r>
              <a:rPr lang="nl-BE" b="1" dirty="0" err="1">
                <a:latin typeface="Arial" panose="020B0604020202020204" pitchFamily="34" charset="0"/>
                <a:cs typeface="Arial" panose="020B0604020202020204" pitchFamily="34" charset="0"/>
              </a:rPr>
              <a:t>biochar</a:t>
            </a:r>
            <a:r>
              <a:rPr lang="nl-BE" b="1" dirty="0">
                <a:latin typeface="Arial" panose="020B0604020202020204" pitchFamily="34" charset="0"/>
                <a:cs typeface="Arial" panose="020B0604020202020204" pitchFamily="34" charset="0"/>
              </a:rPr>
              <a:t> </a:t>
            </a:r>
            <a:r>
              <a:rPr lang="nl-BE" b="1" dirty="0" err="1">
                <a:latin typeface="Arial" panose="020B0604020202020204" pitchFamily="34" charset="0"/>
                <a:cs typeface="Arial" panose="020B0604020202020204" pitchFamily="34" charset="0"/>
              </a:rPr>
              <a:t>deposits</a:t>
            </a:r>
            <a:r>
              <a:rPr lang="nl-BE" b="1" dirty="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are </a:t>
            </a:r>
            <a:r>
              <a:rPr lang="nl-BE" dirty="0" err="1">
                <a:latin typeface="Arial" panose="020B0604020202020204" pitchFamily="34" charset="0"/>
                <a:cs typeface="Arial" panose="020B0604020202020204" pitchFamily="34" charset="0"/>
              </a:rPr>
              <a:t>beleived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originate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from</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indigenous</a:t>
            </a:r>
            <a:endParaRPr lang="nl-BE" dirty="0">
              <a:latin typeface="Arial" panose="020B0604020202020204" pitchFamily="34" charset="0"/>
              <a:cs typeface="Arial" panose="020B0604020202020204" pitchFamily="34" charset="0"/>
            </a:endParaRPr>
          </a:p>
          <a:p>
            <a:pPr algn="just"/>
            <a:r>
              <a:rPr lang="nl-BE" dirty="0" err="1">
                <a:latin typeface="Arial" panose="020B0604020202020204" pitchFamily="34" charset="0"/>
                <a:cs typeface="Arial" panose="020B0604020202020204" pitchFamily="34" charset="0"/>
              </a:rPr>
              <a:t>soilmanagement</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and</a:t>
            </a:r>
            <a:r>
              <a:rPr lang="nl-BE" dirty="0">
                <a:latin typeface="Arial" panose="020B0604020202020204" pitchFamily="34" charset="0"/>
                <a:cs typeface="Arial" panose="020B0604020202020204" pitchFamily="34" charset="0"/>
              </a:rPr>
              <a:t> </a:t>
            </a:r>
            <a:r>
              <a:rPr lang="nl-BE" b="1" u="sng" dirty="0">
                <a:latin typeface="Arial" panose="020B0604020202020204" pitchFamily="34" charset="0"/>
                <a:cs typeface="Arial" panose="020B0604020202020204" pitchFamily="34" charset="0"/>
              </a:rPr>
              <a:t>slash-</a:t>
            </a:r>
            <a:r>
              <a:rPr lang="nl-BE" b="1" u="sng" dirty="0" err="1">
                <a:latin typeface="Arial" panose="020B0604020202020204" pitchFamily="34" charset="0"/>
                <a:cs typeface="Arial" panose="020B0604020202020204" pitchFamily="34" charset="0"/>
              </a:rPr>
              <a:t>and</a:t>
            </a:r>
            <a:r>
              <a:rPr lang="nl-BE" b="1" u="sng" dirty="0">
                <a:latin typeface="Arial" panose="020B0604020202020204" pitchFamily="34" charset="0"/>
                <a:cs typeface="Arial" panose="020B0604020202020204" pitchFamily="34" charset="0"/>
              </a:rPr>
              <a:t>-</a:t>
            </a:r>
            <a:r>
              <a:rPr lang="nl-BE" b="1" u="sng" dirty="0" err="1">
                <a:latin typeface="Arial" panose="020B0604020202020204" pitchFamily="34" charset="0"/>
                <a:cs typeface="Arial" panose="020B0604020202020204" pitchFamily="34" charset="0"/>
              </a:rPr>
              <a:t>char</a:t>
            </a:r>
            <a:r>
              <a:rPr lang="nl-BE" b="1" u="sng" dirty="0">
                <a:latin typeface="Arial" panose="020B0604020202020204" pitchFamily="34" charset="0"/>
                <a:cs typeface="Arial" panose="020B0604020202020204" pitchFamily="34" charset="0"/>
              </a:rPr>
              <a:t> </a:t>
            </a:r>
            <a:r>
              <a:rPr lang="nl-BE" b="1" u="sng" dirty="0" err="1">
                <a:latin typeface="Arial" panose="020B0604020202020204" pitchFamily="34" charset="0"/>
                <a:cs typeface="Arial" panose="020B0604020202020204" pitchFamily="34" charset="0"/>
              </a:rPr>
              <a:t>agriculture</a:t>
            </a:r>
            <a:r>
              <a:rPr lang="nl-BE" b="1" u="sng" dirty="0">
                <a:latin typeface="Arial" panose="020B0604020202020204" pitchFamily="34" charset="0"/>
                <a:cs typeface="Arial" panose="020B0604020202020204" pitchFamily="34" charset="0"/>
              </a:rPr>
              <a:t> </a:t>
            </a:r>
            <a:r>
              <a:rPr lang="nl-BE" dirty="0">
                <a:latin typeface="Arial" panose="020B0604020202020204" pitchFamily="34" charset="0"/>
                <a:cs typeface="Arial" panose="020B0604020202020204" pitchFamily="34" charset="0"/>
              </a:rPr>
              <a:t>over </a:t>
            </a:r>
            <a:r>
              <a:rPr lang="nl-BE" dirty="0" err="1">
                <a:latin typeface="Arial" panose="020B0604020202020204" pitchFamily="34" charset="0"/>
                <a:cs typeface="Arial" panose="020B0604020202020204" pitchFamily="34" charset="0"/>
              </a:rPr>
              <a:t>several</a:t>
            </a:r>
            <a:r>
              <a:rPr lang="nl-BE" dirty="0">
                <a:latin typeface="Arial" panose="020B0604020202020204" pitchFamily="34" charset="0"/>
                <a:cs typeface="Arial" panose="020B0604020202020204" pitchFamily="34" charset="0"/>
              </a:rPr>
              <a:t> </a:t>
            </a:r>
          </a:p>
          <a:p>
            <a:pPr algn="just"/>
            <a:r>
              <a:rPr lang="nl-BE" dirty="0" err="1">
                <a:latin typeface="Arial" panose="020B0604020202020204" pitchFamily="34" charset="0"/>
                <a:cs typeface="Arial" panose="020B0604020202020204" pitchFamily="34" charset="0"/>
              </a:rPr>
              <a:t>thousands</a:t>
            </a:r>
            <a:r>
              <a:rPr lang="nl-BE" dirty="0">
                <a:latin typeface="Arial" panose="020B0604020202020204" pitchFamily="34" charset="0"/>
                <a:cs typeface="Arial" panose="020B0604020202020204" pitchFamily="34" charset="0"/>
              </a:rPr>
              <a:t> of </a:t>
            </a:r>
            <a:r>
              <a:rPr lang="nl-BE" dirty="0" err="1">
                <a:latin typeface="Arial" panose="020B0604020202020204" pitchFamily="34" charset="0"/>
                <a:cs typeface="Arial" panose="020B0604020202020204" pitchFamily="34" charset="0"/>
              </a:rPr>
              <a:t>years</a:t>
            </a:r>
            <a:r>
              <a:rPr lang="nl-BE" dirty="0">
                <a:latin typeface="Arial" panose="020B0604020202020204" pitchFamily="34" charset="0"/>
                <a:cs typeface="Arial" panose="020B0604020202020204" pitchFamily="34" charset="0"/>
              </a:rPr>
              <a:t>. It is </a:t>
            </a:r>
            <a:r>
              <a:rPr lang="nl-BE" dirty="0" err="1">
                <a:latin typeface="Arial" panose="020B0604020202020204" pitchFamily="34" charset="0"/>
                <a:cs typeface="Arial" panose="020B0604020202020204" pitchFamily="34" charset="0"/>
              </a:rPr>
              <a:t>estimated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that</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Terra </a:t>
            </a:r>
            <a:r>
              <a:rPr lang="nl-BE" dirty="0" err="1">
                <a:latin typeface="Arial" panose="020B0604020202020204" pitchFamily="34" charset="0"/>
                <a:cs typeface="Arial" panose="020B0604020202020204" pitchFamily="34" charset="0"/>
              </a:rPr>
              <a:t>Preta</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makes</a:t>
            </a:r>
            <a:endParaRPr lang="nl-BE" dirty="0">
              <a:latin typeface="Arial" panose="020B0604020202020204" pitchFamily="34" charset="0"/>
              <a:cs typeface="Arial" panose="020B0604020202020204" pitchFamily="34" charset="0"/>
            </a:endParaRPr>
          </a:p>
          <a:p>
            <a:pPr algn="just"/>
            <a:r>
              <a:rPr lang="nl-BE" dirty="0">
                <a:latin typeface="Arial" panose="020B0604020202020204" pitchFamily="34" charset="0"/>
                <a:cs typeface="Arial" panose="020B0604020202020204" pitchFamily="34" charset="0"/>
              </a:rPr>
              <a:t>up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3% of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Amazon </a:t>
            </a:r>
            <a:r>
              <a:rPr lang="nl-BE" dirty="0" err="1">
                <a:latin typeface="Arial" panose="020B0604020202020204" pitchFamily="34" charset="0"/>
                <a:cs typeface="Arial" panose="020B0604020202020204" pitchFamily="34" charset="0"/>
              </a:rPr>
              <a:t>basin</a:t>
            </a:r>
            <a:r>
              <a:rPr lang="nl-BE" dirty="0">
                <a:latin typeface="Arial" panose="020B0604020202020204" pitchFamily="34" charset="0"/>
                <a:cs typeface="Arial" panose="020B0604020202020204" pitchFamily="34" charset="0"/>
              </a:rPr>
              <a:t>.</a:t>
            </a:r>
          </a:p>
        </p:txBody>
      </p:sp>
      <p:sp>
        <p:nvSpPr>
          <p:cNvPr id="11" name="Tekstvak 10">
            <a:extLst>
              <a:ext uri="{FF2B5EF4-FFF2-40B4-BE49-F238E27FC236}">
                <a16:creationId xmlns:a16="http://schemas.microsoft.com/office/drawing/2014/main" id="{58182EED-CE2C-B02B-07CC-481BEB8A5A8F}"/>
              </a:ext>
            </a:extLst>
          </p:cNvPr>
          <p:cNvSpPr txBox="1"/>
          <p:nvPr/>
        </p:nvSpPr>
        <p:spPr>
          <a:xfrm>
            <a:off x="4948355" y="1732956"/>
            <a:ext cx="6391493" cy="923330"/>
          </a:xfrm>
          <a:prstGeom prst="rect">
            <a:avLst/>
          </a:prstGeom>
          <a:noFill/>
        </p:spPr>
        <p:txBody>
          <a:bodyPr wrap="none" rtlCol="0">
            <a:spAutoFit/>
          </a:bodyPr>
          <a:lstStyle/>
          <a:p>
            <a:r>
              <a:rPr lang="nl-BE" dirty="0" err="1">
                <a:latin typeface="Arial" panose="020B0604020202020204" pitchFamily="34" charset="0"/>
                <a:cs typeface="Arial" panose="020B0604020202020204" pitchFamily="34" charset="0"/>
              </a:rPr>
              <a:t>Along</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Amazon in South America, small </a:t>
            </a:r>
            <a:r>
              <a:rPr lang="nl-BE" b="1" u="sng" dirty="0" err="1">
                <a:latin typeface="Arial" panose="020B0604020202020204" pitchFamily="34" charset="0"/>
                <a:cs typeface="Arial" panose="020B0604020202020204" pitchFamily="34" charset="0"/>
              </a:rPr>
              <a:t>very</a:t>
            </a:r>
            <a:r>
              <a:rPr lang="nl-BE" b="1" u="sng" dirty="0">
                <a:latin typeface="Arial" panose="020B0604020202020204" pitchFamily="34" charset="0"/>
                <a:cs typeface="Arial" panose="020B0604020202020204" pitchFamily="34" charset="0"/>
              </a:rPr>
              <a:t> </a:t>
            </a:r>
            <a:r>
              <a:rPr lang="nl-BE" b="1" u="sng" dirty="0" err="1">
                <a:latin typeface="Arial" panose="020B0604020202020204" pitchFamily="34" charset="0"/>
                <a:cs typeface="Arial" panose="020B0604020202020204" pitchFamily="34" charset="0"/>
              </a:rPr>
              <a:t>fertile</a:t>
            </a:r>
            <a:r>
              <a:rPr lang="nl-BE" b="1" u="sng"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areas</a:t>
            </a:r>
            <a:endParaRPr lang="nl-BE" dirty="0">
              <a:latin typeface="Arial" panose="020B0604020202020204" pitchFamily="34" charset="0"/>
              <a:cs typeface="Arial" panose="020B0604020202020204" pitchFamily="34" charset="0"/>
            </a:endParaRPr>
          </a:p>
          <a:p>
            <a:r>
              <a:rPr lang="nl-BE" dirty="0">
                <a:latin typeface="Arial" panose="020B0604020202020204" pitchFamily="34" charset="0"/>
                <a:cs typeface="Arial" panose="020B0604020202020204" pitchFamily="34" charset="0"/>
              </a:rPr>
              <a:t>have been </a:t>
            </a:r>
            <a:r>
              <a:rPr lang="nl-BE" dirty="0" err="1">
                <a:latin typeface="Arial" panose="020B0604020202020204" pitchFamily="34" charset="0"/>
                <a:cs typeface="Arial" panose="020B0604020202020204" pitchFamily="34" charset="0"/>
              </a:rPr>
              <a:t>discovered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where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probably</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due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human </a:t>
            </a:r>
            <a:r>
              <a:rPr lang="nl-BE" dirty="0" err="1">
                <a:latin typeface="Arial" panose="020B0604020202020204" pitchFamily="34" charset="0"/>
                <a:cs typeface="Arial" panose="020B0604020202020204" pitchFamily="34" charset="0"/>
              </a:rPr>
              <a:t>activity</a:t>
            </a:r>
            <a:r>
              <a:rPr lang="nl-BE" dirty="0">
                <a:latin typeface="Arial" panose="020B0604020202020204" pitchFamily="34" charset="0"/>
                <a:cs typeface="Arial" panose="020B0604020202020204" pitchFamily="34" charset="0"/>
              </a:rPr>
              <a:t>,</a:t>
            </a:r>
          </a:p>
          <a:p>
            <a:r>
              <a:rPr lang="nl-BE" dirty="0" err="1">
                <a:latin typeface="Arial" panose="020B0604020202020204" pitchFamily="34" charset="0"/>
                <a:cs typeface="Arial" panose="020B0604020202020204" pitchFamily="34" charset="0"/>
              </a:rPr>
              <a:t>soils</a:t>
            </a:r>
            <a:r>
              <a:rPr lang="nl-BE" dirty="0">
                <a:latin typeface="Arial" panose="020B0604020202020204" pitchFamily="34" charset="0"/>
                <a:cs typeface="Arial" panose="020B0604020202020204" pitchFamily="34" charset="0"/>
              </a:rPr>
              <a:t> have been </a:t>
            </a:r>
            <a:r>
              <a:rPr lang="nl-BE" dirty="0" err="1">
                <a:latin typeface="Arial" panose="020B0604020202020204" pitchFamily="34" charset="0"/>
                <a:cs typeface="Arial" panose="020B0604020202020204" pitchFamily="34" charset="0"/>
              </a:rPr>
              <a:t>enriched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with</a:t>
            </a:r>
            <a:r>
              <a:rPr lang="nl-BE" dirty="0">
                <a:latin typeface="Arial" panose="020B0604020202020204" pitchFamily="34" charset="0"/>
                <a:cs typeface="Arial" panose="020B0604020202020204" pitchFamily="34" charset="0"/>
              </a:rPr>
              <a:t> </a:t>
            </a:r>
            <a:r>
              <a:rPr lang="nl-BE" b="1" u="sng" dirty="0" err="1">
                <a:latin typeface="Arial" panose="020B0604020202020204" pitchFamily="34" charset="0"/>
                <a:cs typeface="Arial" panose="020B0604020202020204" pitchFamily="34" charset="0"/>
              </a:rPr>
              <a:t>charcoal</a:t>
            </a:r>
            <a:r>
              <a:rPr lang="nl-BE" dirty="0">
                <a:latin typeface="Arial" panose="020B0604020202020204" pitchFamily="34" charset="0"/>
                <a:cs typeface="Arial" panose="020B0604020202020204" pitchFamily="34" charset="0"/>
              </a:rPr>
              <a:t>.</a:t>
            </a:r>
          </a:p>
        </p:txBody>
      </p:sp>
      <p:sp>
        <p:nvSpPr>
          <p:cNvPr id="7" name="Tekstvak 6">
            <a:extLst>
              <a:ext uri="{FF2B5EF4-FFF2-40B4-BE49-F238E27FC236}">
                <a16:creationId xmlns:a16="http://schemas.microsoft.com/office/drawing/2014/main" id="{CD06994E-B7F3-8213-78EB-BB6720F5B1C0}"/>
              </a:ext>
            </a:extLst>
          </p:cNvPr>
          <p:cNvSpPr txBox="1"/>
          <p:nvPr/>
        </p:nvSpPr>
        <p:spPr>
          <a:xfrm>
            <a:off x="661473" y="527849"/>
            <a:ext cx="11165236" cy="707886"/>
          </a:xfrm>
          <a:prstGeom prst="rect">
            <a:avLst/>
          </a:prstGeom>
          <a:noFill/>
        </p:spPr>
        <p:txBody>
          <a:bodyPr wrap="none" rtlCol="0">
            <a:spAutoFit/>
          </a:bodyPr>
          <a:lstStyle/>
          <a:p>
            <a:r>
              <a:rPr lang="nl-BE" sz="4000" dirty="0" err="1">
                <a:latin typeface="Arial" panose="020B0604020202020204" pitchFamily="34" charset="0"/>
                <a:cs typeface="Arial" panose="020B0604020202020204" pitchFamily="34" charset="0"/>
              </a:rPr>
              <a:t>What</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if</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the</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soil</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would</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be</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enriched</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with</a:t>
            </a:r>
            <a:r>
              <a:rPr lang="nl-BE" sz="4000" dirty="0">
                <a:latin typeface="Arial" panose="020B0604020202020204" pitchFamily="34" charset="0"/>
                <a:cs typeface="Arial" panose="020B0604020202020204" pitchFamily="34" charset="0"/>
              </a:rPr>
              <a:t> </a:t>
            </a:r>
            <a:r>
              <a:rPr lang="nl-BE" sz="4000" dirty="0" err="1">
                <a:latin typeface="Arial" panose="020B0604020202020204" pitchFamily="34" charset="0"/>
                <a:cs typeface="Arial" panose="020B0604020202020204" pitchFamily="34" charset="0"/>
              </a:rPr>
              <a:t>biochar</a:t>
            </a:r>
            <a:r>
              <a:rPr lang="nl-BE" sz="4000" dirty="0">
                <a:latin typeface="Arial" panose="020B0604020202020204" pitchFamily="34" charset="0"/>
                <a:cs typeface="Arial" panose="020B0604020202020204" pitchFamily="34" charset="0"/>
              </a:rPr>
              <a:t>? </a:t>
            </a:r>
          </a:p>
        </p:txBody>
      </p:sp>
      <p:pic>
        <p:nvPicPr>
          <p:cNvPr id="12" name="Afbeelding 11">
            <a:extLst>
              <a:ext uri="{FF2B5EF4-FFF2-40B4-BE49-F238E27FC236}">
                <a16:creationId xmlns:a16="http://schemas.microsoft.com/office/drawing/2014/main" id="{B388B98E-7C92-9067-0263-FC61D0D08762}"/>
              </a:ext>
            </a:extLst>
          </p:cNvPr>
          <p:cNvPicPr>
            <a:picLocks noChangeAspect="1"/>
          </p:cNvPicPr>
          <p:nvPr/>
        </p:nvPicPr>
        <p:blipFill>
          <a:blip r:embed="rId5"/>
          <a:stretch>
            <a:fillRect/>
          </a:stretch>
        </p:blipFill>
        <p:spPr>
          <a:xfrm>
            <a:off x="2097354" y="4189589"/>
            <a:ext cx="2588704" cy="2527412"/>
          </a:xfrm>
          <a:prstGeom prst="rect">
            <a:avLst/>
          </a:prstGeom>
        </p:spPr>
      </p:pic>
      <p:sp>
        <p:nvSpPr>
          <p:cNvPr id="14" name="Tekstvak 13">
            <a:extLst>
              <a:ext uri="{FF2B5EF4-FFF2-40B4-BE49-F238E27FC236}">
                <a16:creationId xmlns:a16="http://schemas.microsoft.com/office/drawing/2014/main" id="{300D3060-2F04-BA5D-AA7B-80EA17D3DBF6}"/>
              </a:ext>
            </a:extLst>
          </p:cNvPr>
          <p:cNvSpPr txBox="1"/>
          <p:nvPr/>
        </p:nvSpPr>
        <p:spPr>
          <a:xfrm>
            <a:off x="4976006" y="4249386"/>
            <a:ext cx="7122463" cy="1477328"/>
          </a:xfrm>
          <a:prstGeom prst="rect">
            <a:avLst/>
          </a:prstGeom>
          <a:noFill/>
        </p:spPr>
        <p:txBody>
          <a:bodyPr wrap="none" rtlCol="0">
            <a:spAutoFit/>
          </a:bodyPr>
          <a:lstStyle/>
          <a:p>
            <a:r>
              <a:rPr lang="nl-BE" dirty="0" err="1">
                <a:latin typeface="Arial" panose="020B0604020202020204" pitchFamily="34" charset="0"/>
                <a:cs typeface="Arial" panose="020B0604020202020204" pitchFamily="34" charset="0"/>
              </a:rPr>
              <a:t>Charcoal</a:t>
            </a:r>
            <a:r>
              <a:rPr lang="nl-BE" dirty="0">
                <a:latin typeface="Arial" panose="020B0604020202020204" pitchFamily="34" charset="0"/>
                <a:cs typeface="Arial" panose="020B0604020202020204" pitchFamily="34" charset="0"/>
              </a:rPr>
              <a:t> or </a:t>
            </a:r>
            <a:r>
              <a:rPr lang="nl-BE" dirty="0" err="1">
                <a:latin typeface="Arial" panose="020B0604020202020204" pitchFamily="34" charset="0"/>
                <a:cs typeface="Arial" panose="020B0604020202020204" pitchFamily="34" charset="0"/>
              </a:rPr>
              <a:t>biochar</a:t>
            </a:r>
            <a:r>
              <a:rPr lang="nl-BE" dirty="0">
                <a:latin typeface="Arial" panose="020B0604020202020204" pitchFamily="34" charset="0"/>
                <a:cs typeface="Arial" panose="020B0604020202020204" pitchFamily="34" charset="0"/>
              </a:rPr>
              <a:t> has, </a:t>
            </a:r>
            <a:r>
              <a:rPr lang="nl-BE" dirty="0" err="1">
                <a:latin typeface="Arial" panose="020B0604020202020204" pitchFamily="34" charset="0"/>
                <a:cs typeface="Arial" panose="020B0604020202020204" pitchFamily="34" charset="0"/>
              </a:rPr>
              <a:t>due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its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stable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and</a:t>
            </a:r>
            <a:r>
              <a:rPr lang="nl-BE" dirty="0">
                <a:latin typeface="Arial" panose="020B0604020202020204" pitchFamily="34" charset="0"/>
                <a:cs typeface="Arial" panose="020B0604020202020204" pitchFamily="34" charset="0"/>
              </a:rPr>
              <a:t> </a:t>
            </a:r>
            <a:r>
              <a:rPr lang="nl-BE" b="1" u="sng" dirty="0">
                <a:latin typeface="Arial" panose="020B0604020202020204" pitchFamily="34" charset="0"/>
                <a:cs typeface="Arial" panose="020B0604020202020204" pitchFamily="34" charset="0"/>
              </a:rPr>
              <a:t>fine </a:t>
            </a:r>
            <a:r>
              <a:rPr lang="nl-BE" b="1" u="sng" dirty="0" err="1">
                <a:latin typeface="Arial" panose="020B0604020202020204" pitchFamily="34" charset="0"/>
                <a:cs typeface="Arial" panose="020B0604020202020204" pitchFamily="34" charset="0"/>
              </a:rPr>
              <a:t>microstructure</a:t>
            </a:r>
            <a:r>
              <a:rPr lang="nl-BE" dirty="0">
                <a:latin typeface="Arial" panose="020B0604020202020204" pitchFamily="34" charset="0"/>
                <a:cs typeface="Arial" panose="020B0604020202020204" pitchFamily="34" charset="0"/>
              </a:rPr>
              <a:t>, </a:t>
            </a:r>
          </a:p>
          <a:p>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capacity</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bind </a:t>
            </a:r>
            <a:r>
              <a:rPr lang="nl-BE" dirty="0" err="1">
                <a:latin typeface="Arial" panose="020B0604020202020204" pitchFamily="34" charset="0"/>
                <a:cs typeface="Arial" panose="020B0604020202020204" pitchFamily="34" charset="0"/>
              </a:rPr>
              <a:t>and</a:t>
            </a:r>
            <a:r>
              <a:rPr lang="nl-BE" dirty="0">
                <a:latin typeface="Arial" panose="020B0604020202020204" pitchFamily="34" charset="0"/>
                <a:cs typeface="Arial" panose="020B0604020202020204" pitchFamily="34" charset="0"/>
              </a:rPr>
              <a:t> </a:t>
            </a:r>
            <a:r>
              <a:rPr lang="nl-BE" b="1" u="sng" dirty="0" err="1">
                <a:latin typeface="Arial" panose="020B0604020202020204" pitchFamily="34" charset="0"/>
                <a:cs typeface="Arial" panose="020B0604020202020204" pitchFamily="34" charset="0"/>
              </a:rPr>
              <a:t>hold</a:t>
            </a:r>
            <a:r>
              <a:rPr lang="nl-BE" b="1" u="sng" dirty="0">
                <a:latin typeface="Arial" panose="020B0604020202020204" pitchFamily="34" charset="0"/>
                <a:cs typeface="Arial" panose="020B0604020202020204" pitchFamily="34" charset="0"/>
              </a:rPr>
              <a:t> </a:t>
            </a:r>
            <a:r>
              <a:rPr lang="nl-BE" b="1" u="sng" dirty="0" err="1">
                <a:latin typeface="Arial" panose="020B0604020202020204" pitchFamily="34" charset="0"/>
                <a:cs typeface="Arial" panose="020B0604020202020204" pitchFamily="34" charset="0"/>
              </a:rPr>
              <a:t>nutrients</a:t>
            </a:r>
            <a:r>
              <a:rPr lang="nl-BE" dirty="0">
                <a:latin typeface="Arial" panose="020B0604020202020204" pitchFamily="34" charset="0"/>
                <a:cs typeface="Arial" panose="020B0604020202020204" pitchFamily="34" charset="0"/>
              </a:rPr>
              <a:t>. </a:t>
            </a:r>
          </a:p>
          <a:p>
            <a:r>
              <a:rPr lang="nl-BE" dirty="0" err="1">
                <a:latin typeface="Arial" panose="020B0604020202020204" pitchFamily="34" charset="0"/>
                <a:cs typeface="Arial" panose="020B0604020202020204" pitchFamily="34" charset="0"/>
              </a:rPr>
              <a:t>If</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applied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tropical</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topsoils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it</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will</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retain</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nutrients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and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prevent</a:t>
            </a:r>
            <a:endParaRPr lang="nl-BE" dirty="0">
              <a:latin typeface="Arial" panose="020B0604020202020204" pitchFamily="34" charset="0"/>
              <a:cs typeface="Arial" panose="020B0604020202020204" pitchFamily="34" charset="0"/>
            </a:endParaRPr>
          </a:p>
          <a:p>
            <a:r>
              <a:rPr lang="nl-BE" dirty="0" err="1">
                <a:latin typeface="Arial" panose="020B0604020202020204" pitchFamily="34" charset="0"/>
                <a:cs typeface="Arial" panose="020B0604020202020204" pitchFamily="34" charset="0"/>
              </a:rPr>
              <a:t>them</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from</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leaking</a:t>
            </a:r>
            <a:r>
              <a:rPr lang="nl-BE" dirty="0">
                <a:latin typeface="Arial" panose="020B0604020202020204" pitchFamily="34" charset="0"/>
                <a:cs typeface="Arial" panose="020B0604020202020204" pitchFamily="34" charset="0"/>
              </a:rPr>
              <a:t> out, </a:t>
            </a:r>
            <a:r>
              <a:rPr lang="nl-BE" dirty="0" err="1">
                <a:latin typeface="Arial" panose="020B0604020202020204" pitchFamily="34" charset="0"/>
                <a:cs typeface="Arial" panose="020B0604020202020204" pitchFamily="34" charset="0"/>
              </a:rPr>
              <a:t>thus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reducing</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need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keep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residues</a:t>
            </a:r>
            <a:endParaRPr lang="nl-BE" dirty="0">
              <a:latin typeface="Arial" panose="020B0604020202020204" pitchFamily="34" charset="0"/>
              <a:cs typeface="Arial" panose="020B0604020202020204" pitchFamily="34" charset="0"/>
            </a:endParaRPr>
          </a:p>
          <a:p>
            <a:r>
              <a:rPr lang="nl-BE" dirty="0">
                <a:latin typeface="Arial" panose="020B0604020202020204" pitchFamily="34" charset="0"/>
                <a:cs typeface="Arial" panose="020B0604020202020204" pitchFamily="34" charset="0"/>
              </a:rPr>
              <a:t>on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plantation</a:t>
            </a:r>
            <a:r>
              <a:rPr lang="nl-B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8092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pic>
        <p:nvPicPr>
          <p:cNvPr id="7" name="Afbeelding 6">
            <a:extLst>
              <a:ext uri="{FF2B5EF4-FFF2-40B4-BE49-F238E27FC236}">
                <a16:creationId xmlns:a16="http://schemas.microsoft.com/office/drawing/2014/main" id="{06570431-40EF-760F-3579-977B9BFF0608}"/>
              </a:ext>
            </a:extLst>
          </p:cNvPr>
          <p:cNvPicPr>
            <a:picLocks noChangeAspect="1"/>
          </p:cNvPicPr>
          <p:nvPr/>
        </p:nvPicPr>
        <p:blipFill>
          <a:blip r:embed="rId4"/>
          <a:stretch>
            <a:fillRect/>
          </a:stretch>
        </p:blipFill>
        <p:spPr>
          <a:xfrm>
            <a:off x="835974" y="837142"/>
            <a:ext cx="4741601" cy="4797631"/>
          </a:xfrm>
          <a:prstGeom prst="rect">
            <a:avLst/>
          </a:prstGeom>
        </p:spPr>
      </p:pic>
      <p:pic>
        <p:nvPicPr>
          <p:cNvPr id="8" name="Afbeelding 7">
            <a:extLst>
              <a:ext uri="{FF2B5EF4-FFF2-40B4-BE49-F238E27FC236}">
                <a16:creationId xmlns:a16="http://schemas.microsoft.com/office/drawing/2014/main" id="{A00CAEEB-3141-E070-F3C4-56D77B6083A6}"/>
              </a:ext>
            </a:extLst>
          </p:cNvPr>
          <p:cNvPicPr>
            <a:picLocks noChangeAspect="1"/>
          </p:cNvPicPr>
          <p:nvPr/>
        </p:nvPicPr>
        <p:blipFill>
          <a:blip r:embed="rId5"/>
          <a:stretch>
            <a:fillRect/>
          </a:stretch>
        </p:blipFill>
        <p:spPr>
          <a:xfrm>
            <a:off x="6436263" y="883739"/>
            <a:ext cx="5097926" cy="4651314"/>
          </a:xfrm>
          <a:prstGeom prst="rect">
            <a:avLst/>
          </a:prstGeom>
        </p:spPr>
      </p:pic>
      <p:sp>
        <p:nvSpPr>
          <p:cNvPr id="9" name="Tekstvak 8">
            <a:extLst>
              <a:ext uri="{FF2B5EF4-FFF2-40B4-BE49-F238E27FC236}">
                <a16:creationId xmlns:a16="http://schemas.microsoft.com/office/drawing/2014/main" id="{EE646F58-A35C-6F89-48F7-ECF3203F81FA}"/>
              </a:ext>
            </a:extLst>
          </p:cNvPr>
          <p:cNvSpPr txBox="1"/>
          <p:nvPr/>
        </p:nvSpPr>
        <p:spPr>
          <a:xfrm>
            <a:off x="1581150" y="424643"/>
            <a:ext cx="2683748" cy="523220"/>
          </a:xfrm>
          <a:prstGeom prst="rect">
            <a:avLst/>
          </a:prstGeom>
          <a:noFill/>
        </p:spPr>
        <p:txBody>
          <a:bodyPr wrap="none" rtlCol="0">
            <a:spAutoFit/>
          </a:bodyPr>
          <a:lstStyle/>
          <a:p>
            <a:r>
              <a:rPr lang="nl-BE" sz="2800" dirty="0">
                <a:latin typeface="Arial" panose="020B0604020202020204" pitchFamily="34" charset="0"/>
                <a:cs typeface="Arial" panose="020B0604020202020204" pitchFamily="34" charset="0"/>
              </a:rPr>
              <a:t>Without </a:t>
            </a:r>
            <a:r>
              <a:rPr lang="nl-BE" sz="2800" dirty="0" err="1">
                <a:latin typeface="Arial" panose="020B0604020202020204" pitchFamily="34" charset="0"/>
                <a:cs typeface="Arial" panose="020B0604020202020204" pitchFamily="34" charset="0"/>
              </a:rPr>
              <a:t>biochar</a:t>
            </a:r>
            <a:endParaRPr lang="nl-BE" sz="2800" dirty="0">
              <a:latin typeface="Arial" panose="020B0604020202020204" pitchFamily="34" charset="0"/>
              <a:cs typeface="Arial" panose="020B0604020202020204" pitchFamily="34" charset="0"/>
            </a:endParaRPr>
          </a:p>
        </p:txBody>
      </p:sp>
      <p:sp>
        <p:nvSpPr>
          <p:cNvPr id="10" name="Tekstvak 9">
            <a:extLst>
              <a:ext uri="{FF2B5EF4-FFF2-40B4-BE49-F238E27FC236}">
                <a16:creationId xmlns:a16="http://schemas.microsoft.com/office/drawing/2014/main" id="{3CFBF11F-C4AE-63BE-076B-1D6BD7BCA267}"/>
              </a:ext>
            </a:extLst>
          </p:cNvPr>
          <p:cNvSpPr txBox="1"/>
          <p:nvPr/>
        </p:nvSpPr>
        <p:spPr>
          <a:xfrm>
            <a:off x="7515225" y="441249"/>
            <a:ext cx="2183611" cy="523220"/>
          </a:xfrm>
          <a:prstGeom prst="rect">
            <a:avLst/>
          </a:prstGeom>
          <a:noFill/>
        </p:spPr>
        <p:txBody>
          <a:bodyPr wrap="none" rtlCol="0">
            <a:spAutoFit/>
          </a:bodyPr>
          <a:lstStyle/>
          <a:p>
            <a:r>
              <a:rPr lang="nl-BE" sz="2800" dirty="0" err="1">
                <a:latin typeface="Arial" panose="020B0604020202020204" pitchFamily="34" charset="0"/>
                <a:cs typeface="Arial" panose="020B0604020202020204" pitchFamily="34" charset="0"/>
              </a:rPr>
              <a:t>With</a:t>
            </a:r>
            <a:r>
              <a:rPr lang="nl-BE" sz="2800" dirty="0">
                <a:latin typeface="Arial" panose="020B0604020202020204" pitchFamily="34" charset="0"/>
                <a:cs typeface="Arial" panose="020B0604020202020204" pitchFamily="34" charset="0"/>
              </a:rPr>
              <a:t> </a:t>
            </a:r>
            <a:r>
              <a:rPr lang="nl-BE" sz="2800" dirty="0" err="1">
                <a:latin typeface="Arial" panose="020B0604020202020204" pitchFamily="34" charset="0"/>
                <a:cs typeface="Arial" panose="020B0604020202020204" pitchFamily="34" charset="0"/>
              </a:rPr>
              <a:t>biochar</a:t>
            </a:r>
            <a:endParaRPr lang="nl-BE" sz="2800" dirty="0">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5126CABC-388E-E8D9-56D1-802E8CB7A543}"/>
              </a:ext>
            </a:extLst>
          </p:cNvPr>
          <p:cNvSpPr txBox="1"/>
          <p:nvPr/>
        </p:nvSpPr>
        <p:spPr>
          <a:xfrm>
            <a:off x="1375142" y="5686646"/>
            <a:ext cx="8443337" cy="1015663"/>
          </a:xfrm>
          <a:prstGeom prst="rect">
            <a:avLst/>
          </a:prstGeom>
          <a:noFill/>
        </p:spPr>
        <p:txBody>
          <a:bodyPr wrap="none" rtlCol="0">
            <a:spAutoFit/>
          </a:bodyPr>
          <a:lstStyle/>
          <a:p>
            <a:r>
              <a:rPr lang="nl-BE" sz="2000" dirty="0" err="1">
                <a:latin typeface="Arial" panose="020B0604020202020204" pitchFamily="34" charset="0"/>
                <a:cs typeface="Arial" panose="020B0604020202020204" pitchFamily="34" charset="0"/>
              </a:rPr>
              <a:t>Biochar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reduces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demand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for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residues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fertilizer</a:t>
            </a:r>
            <a:r>
              <a:rPr lang="nl-BE" sz="2000" dirty="0">
                <a:latin typeface="Arial" panose="020B0604020202020204" pitchFamily="34" charset="0"/>
                <a:cs typeface="Arial" panose="020B0604020202020204" pitchFamily="34" charset="0"/>
              </a:rPr>
              <a:t> on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plantation</a:t>
            </a:r>
            <a:r>
              <a:rPr lang="nl-BE" sz="2000" dirty="0">
                <a:latin typeface="Arial" panose="020B0604020202020204" pitchFamily="34" charset="0"/>
                <a:cs typeface="Arial" panose="020B0604020202020204" pitchFamily="34" charset="0"/>
              </a:rPr>
              <a:t>!</a:t>
            </a:r>
          </a:p>
          <a:p>
            <a:r>
              <a:rPr lang="nl-BE" sz="2000" dirty="0" err="1">
                <a:latin typeface="Arial" panose="020B0604020202020204" pitchFamily="34" charset="0"/>
                <a:cs typeface="Arial" panose="020B0604020202020204" pitchFamily="34" charset="0"/>
              </a:rPr>
              <a:t>Thus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increasing</a:t>
            </a:r>
            <a:r>
              <a:rPr lang="nl-BE" sz="2000" dirty="0">
                <a:latin typeface="Arial" panose="020B0604020202020204" pitchFamily="34" charset="0"/>
                <a:cs typeface="Arial" panose="020B0604020202020204" pitchFamily="34" charset="0"/>
              </a:rPr>
              <a:t> availability of </a:t>
            </a:r>
            <a:r>
              <a:rPr lang="nl-BE" sz="2000" dirty="0" err="1">
                <a:latin typeface="Arial" panose="020B0604020202020204" pitchFamily="34" charset="0"/>
                <a:cs typeface="Arial" panose="020B0604020202020204" pitchFamily="34" charset="0"/>
              </a:rPr>
              <a:t>residues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for</a:t>
            </a:r>
            <a:r>
              <a:rPr lang="nl-BE" sz="2000" dirty="0">
                <a:latin typeface="Arial" panose="020B0604020202020204" pitchFamily="34" charset="0"/>
                <a:cs typeface="Arial" panose="020B0604020202020204" pitchFamily="34" charset="0"/>
              </a:rPr>
              <a:t> </a:t>
            </a:r>
            <a:r>
              <a:rPr lang="nl-BE" sz="2000" b="1" u="sng" dirty="0">
                <a:latin typeface="Arial" panose="020B0604020202020204" pitchFamily="34" charset="0"/>
                <a:cs typeface="Arial" panose="020B0604020202020204" pitchFamily="34" charset="0"/>
              </a:rPr>
              <a:t>power </a:t>
            </a:r>
            <a:r>
              <a:rPr lang="nl-BE" sz="2000" b="1" u="sng" dirty="0" err="1">
                <a:latin typeface="Arial" panose="020B0604020202020204" pitchFamily="34" charset="0"/>
                <a:cs typeface="Arial" panose="020B0604020202020204" pitchFamily="34" charset="0"/>
              </a:rPr>
              <a:t>generation</a:t>
            </a:r>
            <a:r>
              <a:rPr lang="nl-BE" sz="2000" b="1" u="sng"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a:t>
            </a:r>
          </a:p>
          <a:p>
            <a:r>
              <a:rPr lang="nl-BE" sz="2000" b="1" u="sng" dirty="0" err="1">
                <a:latin typeface="Arial" panose="020B0604020202020204" pitchFamily="34" charset="0"/>
                <a:cs typeface="Arial" panose="020B0604020202020204" pitchFamily="34" charset="0"/>
              </a:rPr>
              <a:t>production</a:t>
            </a:r>
            <a:r>
              <a:rPr lang="nl-BE" sz="2000" b="1" u="sng" dirty="0">
                <a:latin typeface="Arial" panose="020B0604020202020204" pitchFamily="34" charset="0"/>
                <a:cs typeface="Arial" panose="020B0604020202020204" pitchFamily="34" charset="0"/>
              </a:rPr>
              <a:t> of </a:t>
            </a:r>
            <a:r>
              <a:rPr lang="nl-BE" sz="2000" b="1" u="sng" dirty="0" err="1">
                <a:latin typeface="Arial" panose="020B0604020202020204" pitchFamily="34" charset="0"/>
                <a:cs typeface="Arial" panose="020B0604020202020204" pitchFamily="34" charset="0"/>
              </a:rPr>
              <a:t>chemicals</a:t>
            </a:r>
            <a:r>
              <a:rPr lang="nl-BE" sz="2000" dirty="0">
                <a:latin typeface="Arial" panose="020B0604020202020204" pitchFamily="34" charset="0"/>
                <a:cs typeface="Arial" panose="020B0604020202020204" pitchFamily="34" charset="0"/>
              </a:rPr>
              <a:t>(</a:t>
            </a:r>
            <a:r>
              <a:rPr lang="nl-BE" sz="2000" dirty="0" err="1">
                <a:latin typeface="Arial" panose="020B0604020202020204" pitchFamily="34" charset="0"/>
                <a:cs typeface="Arial" panose="020B0604020202020204" pitchFamily="34" charset="0"/>
              </a:rPr>
              <a:t>biofuels</a:t>
            </a:r>
            <a:r>
              <a:rPr lang="nl-BE"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128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457201" y="760445"/>
            <a:ext cx="10375640"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Where</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to</a:t>
            </a:r>
            <a:r>
              <a:rPr lang="nl-BE" sz="4400" dirty="0">
                <a:latin typeface="Arial" panose="020B0604020202020204" pitchFamily="34" charset="0"/>
                <a:cs typeface="Arial" panose="020B0604020202020204" pitchFamily="34" charset="0"/>
              </a:rPr>
              <a:t> get </a:t>
            </a:r>
            <a:r>
              <a:rPr lang="nl-BE" sz="4400" dirty="0" err="1">
                <a:latin typeface="Arial" panose="020B0604020202020204" pitchFamily="34" charset="0"/>
                <a:cs typeface="Arial" panose="020B0604020202020204" pitchFamily="34" charset="0"/>
              </a:rPr>
              <a:t>the</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biochar</a:t>
            </a:r>
            <a:r>
              <a:rPr lang="nl-BE" sz="4400" dirty="0">
                <a:latin typeface="Arial" panose="020B0604020202020204" pitchFamily="34" charset="0"/>
                <a:cs typeface="Arial" panose="020B0604020202020204" pitchFamily="34" charset="0"/>
              </a:rPr>
              <a:t>? At </a:t>
            </a:r>
            <a:r>
              <a:rPr lang="nl-BE" sz="4400" dirty="0" err="1">
                <a:latin typeface="Arial" panose="020B0604020202020204" pitchFamily="34" charset="0"/>
                <a:cs typeface="Arial" panose="020B0604020202020204" pitchFamily="34" charset="0"/>
              </a:rPr>
              <a:t>what</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cost</a:t>
            </a:r>
            <a:r>
              <a:rPr lang="nl-BE" sz="4400" dirty="0">
                <a:latin typeface="Arial" panose="020B0604020202020204" pitchFamily="34" charset="0"/>
                <a:cs typeface="Arial" panose="020B0604020202020204" pitchFamily="34" charset="0"/>
              </a:rPr>
              <a:t>?</a:t>
            </a:r>
          </a:p>
        </p:txBody>
      </p:sp>
      <p:sp>
        <p:nvSpPr>
          <p:cNvPr id="6" name="Tekstvak 5">
            <a:extLst>
              <a:ext uri="{FF2B5EF4-FFF2-40B4-BE49-F238E27FC236}">
                <a16:creationId xmlns:a16="http://schemas.microsoft.com/office/drawing/2014/main" id="{2BEF5910-2E98-DA04-0927-3CDD1AC4F86F}"/>
              </a:ext>
            </a:extLst>
          </p:cNvPr>
          <p:cNvSpPr txBox="1"/>
          <p:nvPr/>
        </p:nvSpPr>
        <p:spPr>
          <a:xfrm>
            <a:off x="457201" y="1822166"/>
            <a:ext cx="11713463" cy="2246769"/>
          </a:xfrm>
          <a:prstGeom prst="rect">
            <a:avLst/>
          </a:prstGeom>
          <a:noFill/>
        </p:spPr>
        <p:txBody>
          <a:bodyPr wrap="none" rtlCol="0">
            <a:spAutoFit/>
          </a:bodyPr>
          <a:lstStyle/>
          <a:p>
            <a:r>
              <a:rPr lang="nl-BE" sz="2000" dirty="0" err="1">
                <a:latin typeface="Arial" panose="020B0604020202020204" pitchFamily="34" charset="0"/>
                <a:cs typeface="Arial" panose="020B0604020202020204" pitchFamily="34" charset="0"/>
              </a:rPr>
              <a:t>If</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residues</a:t>
            </a:r>
            <a:r>
              <a:rPr lang="nl-BE" sz="2000" dirty="0">
                <a:latin typeface="Arial" panose="020B0604020202020204" pitchFamily="34" charset="0"/>
                <a:cs typeface="Arial" panose="020B0604020202020204" pitchFamily="34" charset="0"/>
              </a:rPr>
              <a:t> are </a:t>
            </a:r>
            <a:r>
              <a:rPr lang="nl-BE" sz="2000" b="1" u="sng" dirty="0" err="1">
                <a:latin typeface="Arial" panose="020B0604020202020204" pitchFamily="34" charset="0"/>
                <a:cs typeface="Arial" panose="020B0604020202020204" pitchFamily="34" charset="0"/>
              </a:rPr>
              <a:t>not</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required</a:t>
            </a:r>
            <a:r>
              <a:rPr lang="nl-BE" sz="2000" b="1" u="sng" dirty="0">
                <a:latin typeface="Arial" panose="020B0604020202020204" pitchFamily="34" charset="0"/>
                <a:cs typeface="Arial" panose="020B0604020202020204" pitchFamily="34" charset="0"/>
              </a:rPr>
              <a:t> </a:t>
            </a:r>
            <a:r>
              <a:rPr lang="nl-BE" sz="2000" dirty="0">
                <a:latin typeface="Arial" panose="020B0604020202020204" pitchFamily="34" charset="0"/>
                <a:cs typeface="Arial" panose="020B0604020202020204" pitchFamily="34" charset="0"/>
              </a:rPr>
              <a:t>on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plantation</a:t>
            </a:r>
            <a:r>
              <a:rPr lang="nl-BE" sz="2000" dirty="0">
                <a:latin typeface="Arial" panose="020B0604020202020204" pitchFamily="34" charset="0"/>
                <a:cs typeface="Arial" panose="020B0604020202020204" pitchFamily="34" charset="0"/>
              </a:rPr>
              <a:t> as </a:t>
            </a:r>
            <a:r>
              <a:rPr lang="nl-BE" sz="2000" dirty="0" err="1">
                <a:latin typeface="Arial" panose="020B0604020202020204" pitchFamily="34" charset="0"/>
                <a:cs typeface="Arial" panose="020B0604020202020204" pitchFamily="34" charset="0"/>
              </a:rPr>
              <a:t>fertilizer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biomass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becomes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a:t>
            </a:r>
            <a:r>
              <a:rPr lang="nl-BE" sz="2000" dirty="0">
                <a:latin typeface="Arial" panose="020B0604020202020204" pitchFamily="34" charset="0"/>
                <a:cs typeface="Arial" panose="020B0604020202020204" pitchFamily="34" charset="0"/>
              </a:rPr>
              <a:t> excellent </a:t>
            </a:r>
            <a:r>
              <a:rPr lang="nl-BE" sz="2000" dirty="0" err="1">
                <a:latin typeface="Arial" panose="020B0604020202020204" pitchFamily="34" charset="0"/>
                <a:cs typeface="Arial" panose="020B0604020202020204" pitchFamily="34" charset="0"/>
              </a:rPr>
              <a:t>fuel</a:t>
            </a:r>
            <a:r>
              <a:rPr lang="nl-BE" sz="2000" dirty="0">
                <a:latin typeface="Arial" panose="020B0604020202020204" pitchFamily="34" charset="0"/>
                <a:cs typeface="Arial" panose="020B0604020202020204" pitchFamily="34" charset="0"/>
              </a:rPr>
              <a:t>, </a:t>
            </a:r>
          </a:p>
          <a:p>
            <a:r>
              <a:rPr lang="nl-BE" sz="2000" dirty="0">
                <a:latin typeface="Arial" panose="020B0604020202020204" pitchFamily="34" charset="0"/>
                <a:cs typeface="Arial" panose="020B0604020202020204" pitchFamily="34" charset="0"/>
              </a:rPr>
              <a:t>even </a:t>
            </a:r>
            <a:r>
              <a:rPr lang="nl-BE" sz="2000" dirty="0" err="1">
                <a:latin typeface="Arial" panose="020B0604020202020204" pitchFamily="34" charset="0"/>
                <a:cs typeface="Arial" panose="020B0604020202020204" pitchFamily="34" charset="0"/>
              </a:rPr>
              <a:t>better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when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processed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biocoal</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and</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gasified</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to</a:t>
            </a:r>
            <a:r>
              <a:rPr lang="nl-BE" sz="2000" b="1" u="sng"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syngas</a:t>
            </a:r>
            <a:r>
              <a:rPr lang="nl-BE" sz="2000" b="1" u="sng" dirty="0">
                <a:latin typeface="Arial" panose="020B0604020202020204" pitchFamily="34" charset="0"/>
                <a:cs typeface="Arial" panose="020B0604020202020204" pitchFamily="34" charset="0"/>
              </a:rPr>
              <a:t> </a:t>
            </a:r>
            <a:r>
              <a:rPr lang="nl-BE" sz="2000" dirty="0">
                <a:latin typeface="Arial" panose="020B0604020202020204" pitchFamily="34" charset="0"/>
                <a:cs typeface="Arial" panose="020B0604020202020204" pitchFamily="34" charset="0"/>
              </a:rPr>
              <a:t>(H2 + CO). </a:t>
            </a:r>
          </a:p>
          <a:p>
            <a:r>
              <a:rPr lang="nl-BE" sz="2000" dirty="0" err="1">
                <a:latin typeface="Arial" panose="020B0604020202020204" pitchFamily="34" charset="0"/>
                <a:cs typeface="Arial" panose="020B0604020202020204" pitchFamily="34" charset="0"/>
              </a:rPr>
              <a:t>Syngas</a:t>
            </a:r>
            <a:r>
              <a:rPr lang="nl-BE" sz="2000" dirty="0">
                <a:latin typeface="Arial" panose="020B0604020202020204" pitchFamily="34" charset="0"/>
                <a:cs typeface="Arial" panose="020B0604020202020204" pitchFamily="34" charset="0"/>
              </a:rPr>
              <a:t> is a </a:t>
            </a:r>
            <a:r>
              <a:rPr lang="nl-BE" sz="2000" dirty="0" err="1">
                <a:latin typeface="Arial" panose="020B0604020202020204" pitchFamily="34" charset="0"/>
                <a:cs typeface="Arial" panose="020B0604020202020204" pitchFamily="34" charset="0"/>
              </a:rPr>
              <a:t>typical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feedstock</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for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chemical</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industry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where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it</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can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easily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converted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a:t>
            </a:r>
            <a:r>
              <a:rPr lang="nl-BE" sz="2000" dirty="0">
                <a:latin typeface="Arial" panose="020B0604020202020204" pitchFamily="34" charset="0"/>
                <a:cs typeface="Arial" panose="020B0604020202020204" pitchFamily="34" charset="0"/>
              </a:rPr>
              <a:t> methanol or</a:t>
            </a:r>
          </a:p>
          <a:p>
            <a:r>
              <a:rPr lang="nl-BE" sz="2000" dirty="0" err="1">
                <a:latin typeface="Arial" panose="020B0604020202020204" pitchFamily="34" charset="0"/>
                <a:cs typeface="Arial" panose="020B0604020202020204" pitchFamily="34" charset="0"/>
              </a:rPr>
              <a:t>many</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other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biofuels</a:t>
            </a:r>
            <a:r>
              <a:rPr lang="nl-BE" sz="2000" dirty="0">
                <a:latin typeface="Arial" panose="020B0604020202020204" pitchFamily="34" charset="0"/>
                <a:cs typeface="Arial" panose="020B0604020202020204" pitchFamily="34" charset="0"/>
              </a:rPr>
              <a:t>. </a:t>
            </a:r>
          </a:p>
          <a:p>
            <a:endParaRPr lang="nl-BE" sz="2000" dirty="0">
              <a:latin typeface="Arial" panose="020B0604020202020204" pitchFamily="34" charset="0"/>
              <a:cs typeface="Arial" panose="020B0604020202020204" pitchFamily="34" charset="0"/>
            </a:endParaRPr>
          </a:p>
          <a:p>
            <a:r>
              <a:rPr lang="nl-BE" sz="2000" dirty="0" err="1">
                <a:latin typeface="Arial" panose="020B0604020202020204" pitchFamily="34" charset="0"/>
                <a:cs typeface="Arial" panose="020B0604020202020204" pitchFamily="34" charset="0"/>
              </a:rPr>
              <a:t>Interesting</a:t>
            </a:r>
            <a:r>
              <a:rPr lang="nl-BE" sz="2000" dirty="0">
                <a:latin typeface="Arial" panose="020B0604020202020204" pitchFamily="34" charset="0"/>
                <a:cs typeface="Arial" panose="020B0604020202020204" pitchFamily="34" charset="0"/>
              </a:rPr>
              <a:t> is </a:t>
            </a:r>
            <a:r>
              <a:rPr lang="nl-BE" sz="2000" dirty="0" err="1">
                <a:latin typeface="Arial" panose="020B0604020202020204" pitchFamily="34" charset="0"/>
                <a:cs typeface="Arial" panose="020B0604020202020204" pitchFamily="34" charset="0"/>
              </a:rPr>
              <a:t>that</a:t>
            </a:r>
            <a:r>
              <a:rPr lang="nl-BE" sz="2000" dirty="0">
                <a:latin typeface="Arial" panose="020B0604020202020204" pitchFamily="34" charset="0"/>
                <a:cs typeface="Arial" panose="020B0604020202020204" pitchFamily="34" charset="0"/>
              </a:rPr>
              <a:t> </a:t>
            </a:r>
            <a:r>
              <a:rPr lang="nl-BE" sz="2000" b="1" u="sng" dirty="0" err="1">
                <a:latin typeface="Arial" panose="020B0604020202020204" pitchFamily="34" charset="0"/>
                <a:cs typeface="Arial" panose="020B0604020202020204" pitchFamily="34" charset="0"/>
              </a:rPr>
              <a:t>biochar</a:t>
            </a:r>
            <a:r>
              <a:rPr lang="nl-BE" sz="2000" dirty="0">
                <a:latin typeface="Arial" panose="020B0604020202020204" pitchFamily="34" charset="0"/>
                <a:cs typeface="Arial" panose="020B0604020202020204" pitchFamily="34" charset="0"/>
              </a:rPr>
              <a:t> is a </a:t>
            </a:r>
            <a:r>
              <a:rPr lang="nl-BE" sz="2000" b="1" u="sng" dirty="0" err="1">
                <a:latin typeface="Arial" panose="020B0604020202020204" pitchFamily="34" charset="0"/>
                <a:cs typeface="Arial" panose="020B0604020202020204" pitchFamily="34" charset="0"/>
              </a:rPr>
              <a:t>byproduct</a:t>
            </a:r>
            <a:r>
              <a:rPr lang="nl-BE" sz="2000" b="1" u="sng" dirty="0">
                <a:latin typeface="Arial" panose="020B0604020202020204" pitchFamily="34" charset="0"/>
                <a:cs typeface="Arial" panose="020B0604020202020204" pitchFamily="34" charset="0"/>
              </a:rPr>
              <a:t>(20 %) of </a:t>
            </a:r>
            <a:r>
              <a:rPr lang="nl-BE" sz="2000" b="1" u="sng" dirty="0" err="1">
                <a:latin typeface="Arial" panose="020B0604020202020204" pitchFamily="34" charset="0"/>
                <a:cs typeface="Arial" panose="020B0604020202020204" pitchFamily="34" charset="0"/>
              </a:rPr>
              <a:t>gasification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and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if</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processed</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nearby</a:t>
            </a:r>
            <a:endParaRPr lang="nl-BE" sz="2000" dirty="0">
              <a:latin typeface="Arial" panose="020B0604020202020204" pitchFamily="34" charset="0"/>
              <a:cs typeface="Arial" panose="020B0604020202020204" pitchFamily="34" charset="0"/>
            </a:endParaRPr>
          </a:p>
          <a:p>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plantation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it</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can</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be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returned</a:t>
            </a:r>
            <a:r>
              <a:rPr lang="nl-BE" sz="2000" dirty="0">
                <a:latin typeface="Arial" panose="020B0604020202020204" pitchFamily="34" charset="0"/>
                <a:cs typeface="Arial" panose="020B0604020202020204" pitchFamily="34" charset="0"/>
              </a:rPr>
              <a:t> at a </a:t>
            </a:r>
            <a:r>
              <a:rPr lang="nl-BE" sz="2000" dirty="0" err="1">
                <a:latin typeface="Arial" panose="020B0604020202020204" pitchFamily="34" charset="0"/>
                <a:cs typeface="Arial" panose="020B0604020202020204" pitchFamily="34" charset="0"/>
              </a:rPr>
              <a:t>very</a:t>
            </a:r>
            <a:r>
              <a:rPr lang="nl-BE" sz="2000" dirty="0">
                <a:latin typeface="Arial" panose="020B0604020202020204" pitchFamily="34" charset="0"/>
                <a:cs typeface="Arial" panose="020B0604020202020204" pitchFamily="34" charset="0"/>
              </a:rPr>
              <a:t> low </a:t>
            </a:r>
            <a:r>
              <a:rPr lang="nl-BE" sz="2000" dirty="0" err="1">
                <a:latin typeface="Arial" panose="020B0604020202020204" pitchFamily="34" charset="0"/>
                <a:cs typeface="Arial" panose="020B0604020202020204" pitchFamily="34" charset="0"/>
              </a:rPr>
              <a:t>cost</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together</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with</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nutrients</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imbedded</a:t>
            </a:r>
            <a:r>
              <a:rPr lang="nl-BE" sz="2000" dirty="0">
                <a:latin typeface="Arial" panose="020B0604020202020204" pitchFamily="34" charset="0"/>
                <a:cs typeface="Arial" panose="020B0604020202020204" pitchFamily="34" charset="0"/>
              </a:rPr>
              <a:t> in </a:t>
            </a:r>
            <a:r>
              <a:rPr lang="nl-BE" sz="2000" dirty="0" err="1">
                <a:latin typeface="Arial" panose="020B0604020202020204" pitchFamily="34" charset="0"/>
                <a:cs typeface="Arial" panose="020B0604020202020204" pitchFamily="34" charset="0"/>
              </a:rPr>
              <a:t>the</a:t>
            </a:r>
            <a:r>
              <a:rPr lang="nl-BE" sz="2000" dirty="0">
                <a:latin typeface="Arial" panose="020B0604020202020204" pitchFamily="34" charset="0"/>
                <a:cs typeface="Arial" panose="020B0604020202020204" pitchFamily="34" charset="0"/>
              </a:rPr>
              <a:t> </a:t>
            </a:r>
            <a:r>
              <a:rPr lang="nl-BE" sz="2000" dirty="0" err="1">
                <a:latin typeface="Arial" panose="020B0604020202020204" pitchFamily="34" charset="0"/>
                <a:cs typeface="Arial" panose="020B0604020202020204" pitchFamily="34" charset="0"/>
              </a:rPr>
              <a:t>ashes</a:t>
            </a:r>
            <a:r>
              <a:rPr lang="nl-BE" sz="2000" dirty="0">
                <a:latin typeface="Arial" panose="020B0604020202020204" pitchFamily="34" charset="0"/>
                <a:cs typeface="Arial" panose="020B0604020202020204" pitchFamily="34" charset="0"/>
              </a:rPr>
              <a:t>. </a:t>
            </a:r>
          </a:p>
        </p:txBody>
      </p:sp>
      <p:pic>
        <p:nvPicPr>
          <p:cNvPr id="7" name="Afbeelding 6" descr="Afbeelding met schets, Lijnillustraties, lijntekening, illustratie&#10;&#10;Automatisch gegenereerde beschrijving">
            <a:extLst>
              <a:ext uri="{FF2B5EF4-FFF2-40B4-BE49-F238E27FC236}">
                <a16:creationId xmlns:a16="http://schemas.microsoft.com/office/drawing/2014/main" id="{9A12F6A2-BEAE-6ACC-D5EC-7811547C1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495" y="4547501"/>
            <a:ext cx="1859280" cy="1975104"/>
          </a:xfrm>
          <a:prstGeom prst="rect">
            <a:avLst/>
          </a:prstGeom>
        </p:spPr>
      </p:pic>
      <p:pic>
        <p:nvPicPr>
          <p:cNvPr id="9" name="Afbeelding 8" descr="Afbeelding met schets, engineering&#10;&#10;Automatisch gegenereerde beschrijving">
            <a:extLst>
              <a:ext uri="{FF2B5EF4-FFF2-40B4-BE49-F238E27FC236}">
                <a16:creationId xmlns:a16="http://schemas.microsoft.com/office/drawing/2014/main" id="{872A10EC-A6EE-9031-C3C7-9EB64472D1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812" y="4198223"/>
            <a:ext cx="1943100" cy="1412421"/>
          </a:xfrm>
          <a:prstGeom prst="rect">
            <a:avLst/>
          </a:prstGeom>
        </p:spPr>
      </p:pic>
      <p:pic>
        <p:nvPicPr>
          <p:cNvPr id="11" name="Afbeelding 10" descr="Afbeelding met tekst, diagram, Lettertype, lijn&#10;&#10;Automatisch gegenereerde beschrijving">
            <a:extLst>
              <a:ext uri="{FF2B5EF4-FFF2-40B4-BE49-F238E27FC236}">
                <a16:creationId xmlns:a16="http://schemas.microsoft.com/office/drawing/2014/main" id="{F31066BC-D196-EF78-571B-A9BFCB88C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6165" y="4451703"/>
            <a:ext cx="4060016" cy="2072368"/>
          </a:xfrm>
          <a:prstGeom prst="rect">
            <a:avLst/>
          </a:prstGeom>
        </p:spPr>
      </p:pic>
      <p:cxnSp>
        <p:nvCxnSpPr>
          <p:cNvPr id="14" name="Rechte verbindingslijn met pijl 13">
            <a:extLst>
              <a:ext uri="{FF2B5EF4-FFF2-40B4-BE49-F238E27FC236}">
                <a16:creationId xmlns:a16="http://schemas.microsoft.com/office/drawing/2014/main" id="{9CC13720-A7A4-A86F-728F-9BF363EE166D}"/>
              </a:ext>
            </a:extLst>
          </p:cNvPr>
          <p:cNvCxnSpPr>
            <a:cxnSpLocks/>
          </p:cNvCxnSpPr>
          <p:nvPr/>
        </p:nvCxnSpPr>
        <p:spPr>
          <a:xfrm flipV="1">
            <a:off x="3231323" y="5535053"/>
            <a:ext cx="841283" cy="424869"/>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5" name="Rechthoek 14">
            <a:extLst>
              <a:ext uri="{FF2B5EF4-FFF2-40B4-BE49-F238E27FC236}">
                <a16:creationId xmlns:a16="http://schemas.microsoft.com/office/drawing/2014/main" id="{1205A5CA-16B1-A78C-9865-67DAC56ECDD9}"/>
              </a:ext>
            </a:extLst>
          </p:cNvPr>
          <p:cNvSpPr/>
          <p:nvPr/>
        </p:nvSpPr>
        <p:spPr>
          <a:xfrm>
            <a:off x="5677668" y="5474101"/>
            <a:ext cx="1184546" cy="575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dirty="0"/>
          </a:p>
        </p:txBody>
      </p:sp>
      <p:cxnSp>
        <p:nvCxnSpPr>
          <p:cNvPr id="24" name="Rechte verbindingslijn met pijl 23">
            <a:extLst>
              <a:ext uri="{FF2B5EF4-FFF2-40B4-BE49-F238E27FC236}">
                <a16:creationId xmlns:a16="http://schemas.microsoft.com/office/drawing/2014/main" id="{AD70DED7-269C-C930-0DD6-67A736B8244C}"/>
              </a:ext>
            </a:extLst>
          </p:cNvPr>
          <p:cNvCxnSpPr>
            <a:cxnSpLocks/>
          </p:cNvCxnSpPr>
          <p:nvPr/>
        </p:nvCxnSpPr>
        <p:spPr>
          <a:xfrm flipH="1">
            <a:off x="2834640" y="6159970"/>
            <a:ext cx="4156945" cy="238389"/>
          </a:xfrm>
          <a:prstGeom prst="straightConnector1">
            <a:avLst/>
          </a:prstGeom>
          <a:ln w="19050">
            <a:tailEnd type="triangle"/>
          </a:ln>
        </p:spPr>
        <p:style>
          <a:lnRef idx="3">
            <a:schemeClr val="dk1"/>
          </a:lnRef>
          <a:fillRef idx="0">
            <a:schemeClr val="dk1"/>
          </a:fillRef>
          <a:effectRef idx="2">
            <a:schemeClr val="dk1"/>
          </a:effectRef>
          <a:fontRef idx="minor">
            <a:schemeClr val="tx1"/>
          </a:fontRef>
        </p:style>
      </p:cxnSp>
      <p:sp>
        <p:nvSpPr>
          <p:cNvPr id="27" name="Rechthoek 26">
            <a:extLst>
              <a:ext uri="{FF2B5EF4-FFF2-40B4-BE49-F238E27FC236}">
                <a16:creationId xmlns:a16="http://schemas.microsoft.com/office/drawing/2014/main" id="{B750E547-1FFC-F481-7789-EB43971AA97C}"/>
              </a:ext>
            </a:extLst>
          </p:cNvPr>
          <p:cNvSpPr/>
          <p:nvPr/>
        </p:nvSpPr>
        <p:spPr>
          <a:xfrm>
            <a:off x="7000082" y="6097555"/>
            <a:ext cx="628966" cy="98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Rechthoek 27">
            <a:extLst>
              <a:ext uri="{FF2B5EF4-FFF2-40B4-BE49-F238E27FC236}">
                <a16:creationId xmlns:a16="http://schemas.microsoft.com/office/drawing/2014/main" id="{49643A06-5520-ECB9-AF6A-340B4C006D50}"/>
              </a:ext>
            </a:extLst>
          </p:cNvPr>
          <p:cNvSpPr/>
          <p:nvPr/>
        </p:nvSpPr>
        <p:spPr>
          <a:xfrm>
            <a:off x="1210491" y="4150549"/>
            <a:ext cx="4574908" cy="253586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Tekstvak 28">
            <a:extLst>
              <a:ext uri="{FF2B5EF4-FFF2-40B4-BE49-F238E27FC236}">
                <a16:creationId xmlns:a16="http://schemas.microsoft.com/office/drawing/2014/main" id="{A0A723FE-B925-8641-63C4-F43E94B01C34}"/>
              </a:ext>
            </a:extLst>
          </p:cNvPr>
          <p:cNvSpPr txBox="1"/>
          <p:nvPr/>
        </p:nvSpPr>
        <p:spPr>
          <a:xfrm>
            <a:off x="3418020" y="5679908"/>
            <a:ext cx="763542" cy="369332"/>
          </a:xfrm>
          <a:prstGeom prst="rect">
            <a:avLst/>
          </a:prstGeom>
          <a:noFill/>
        </p:spPr>
        <p:txBody>
          <a:bodyPr wrap="none" rtlCol="0">
            <a:spAutoFit/>
          </a:bodyPr>
          <a:lstStyle/>
          <a:p>
            <a:r>
              <a:rPr lang="nl-BE" dirty="0"/>
              <a:t>residu</a:t>
            </a:r>
          </a:p>
        </p:txBody>
      </p:sp>
      <p:sp>
        <p:nvSpPr>
          <p:cNvPr id="32" name="Rechthoek 31">
            <a:extLst>
              <a:ext uri="{FF2B5EF4-FFF2-40B4-BE49-F238E27FC236}">
                <a16:creationId xmlns:a16="http://schemas.microsoft.com/office/drawing/2014/main" id="{17F38602-BAE1-6E3A-C86B-0999C088A518}"/>
              </a:ext>
            </a:extLst>
          </p:cNvPr>
          <p:cNvSpPr/>
          <p:nvPr/>
        </p:nvSpPr>
        <p:spPr>
          <a:xfrm>
            <a:off x="5608264" y="5256901"/>
            <a:ext cx="1044237" cy="2521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50" name="Rechte verbindingslijn 49">
            <a:extLst>
              <a:ext uri="{FF2B5EF4-FFF2-40B4-BE49-F238E27FC236}">
                <a16:creationId xmlns:a16="http://schemas.microsoft.com/office/drawing/2014/main" id="{305B8737-6A29-A580-88F7-B63FD2772FCB}"/>
              </a:ext>
            </a:extLst>
          </p:cNvPr>
          <p:cNvCxnSpPr>
            <a:cxnSpLocks/>
          </p:cNvCxnSpPr>
          <p:nvPr/>
        </p:nvCxnSpPr>
        <p:spPr>
          <a:xfrm flipH="1">
            <a:off x="5671038" y="5234281"/>
            <a:ext cx="9814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kstvak 50">
            <a:extLst>
              <a:ext uri="{FF2B5EF4-FFF2-40B4-BE49-F238E27FC236}">
                <a16:creationId xmlns:a16="http://schemas.microsoft.com/office/drawing/2014/main" id="{3E5D11D5-EC77-A373-4735-2963A8E3D36A}"/>
              </a:ext>
            </a:extLst>
          </p:cNvPr>
          <p:cNvSpPr txBox="1"/>
          <p:nvPr/>
        </p:nvSpPr>
        <p:spPr>
          <a:xfrm>
            <a:off x="5793896" y="4876259"/>
            <a:ext cx="865622" cy="369332"/>
          </a:xfrm>
          <a:prstGeom prst="rect">
            <a:avLst/>
          </a:prstGeom>
          <a:noFill/>
        </p:spPr>
        <p:txBody>
          <a:bodyPr wrap="none" rtlCol="0">
            <a:spAutoFit/>
          </a:bodyPr>
          <a:lstStyle/>
          <a:p>
            <a:r>
              <a:rPr lang="nl-BE" dirty="0" err="1"/>
              <a:t>Biocoal</a:t>
            </a:r>
            <a:endParaRPr lang="nl-BE" dirty="0"/>
          </a:p>
        </p:txBody>
      </p:sp>
      <p:sp>
        <p:nvSpPr>
          <p:cNvPr id="52" name="Tekstvak 51">
            <a:extLst>
              <a:ext uri="{FF2B5EF4-FFF2-40B4-BE49-F238E27FC236}">
                <a16:creationId xmlns:a16="http://schemas.microsoft.com/office/drawing/2014/main" id="{79DD08E5-B6AB-56DC-ADFD-CD1566CB9D71}"/>
              </a:ext>
            </a:extLst>
          </p:cNvPr>
          <p:cNvSpPr txBox="1"/>
          <p:nvPr/>
        </p:nvSpPr>
        <p:spPr>
          <a:xfrm>
            <a:off x="4778809" y="6236353"/>
            <a:ext cx="2013180" cy="369332"/>
          </a:xfrm>
          <a:prstGeom prst="rect">
            <a:avLst/>
          </a:prstGeom>
          <a:noFill/>
        </p:spPr>
        <p:txBody>
          <a:bodyPr wrap="none" rtlCol="0">
            <a:spAutoFit/>
          </a:bodyPr>
          <a:lstStyle/>
          <a:p>
            <a:r>
              <a:rPr lang="nl-BE" dirty="0" err="1"/>
              <a:t>Biochar</a:t>
            </a:r>
            <a:r>
              <a:rPr lang="nl-BE" dirty="0"/>
              <a:t> &amp; </a:t>
            </a:r>
            <a:r>
              <a:rPr lang="nl-BE" dirty="0" err="1"/>
              <a:t>nutrients</a:t>
            </a:r>
            <a:endParaRPr lang="nl-BE" dirty="0"/>
          </a:p>
        </p:txBody>
      </p:sp>
      <p:cxnSp>
        <p:nvCxnSpPr>
          <p:cNvPr id="56" name="Rechte verbindingslijn 55">
            <a:extLst>
              <a:ext uri="{FF2B5EF4-FFF2-40B4-BE49-F238E27FC236}">
                <a16:creationId xmlns:a16="http://schemas.microsoft.com/office/drawing/2014/main" id="{48941B78-8F54-89E6-2180-4B30267BE544}"/>
              </a:ext>
            </a:extLst>
          </p:cNvPr>
          <p:cNvCxnSpPr>
            <a:cxnSpLocks/>
          </p:cNvCxnSpPr>
          <p:nvPr/>
        </p:nvCxnSpPr>
        <p:spPr>
          <a:xfrm flipV="1">
            <a:off x="5671038" y="4982163"/>
            <a:ext cx="0" cy="2521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92DA20CA-BB74-BE77-5FEC-0B10F2D9D9BB}"/>
              </a:ext>
            </a:extLst>
          </p:cNvPr>
          <p:cNvCxnSpPr>
            <a:cxnSpLocks/>
          </p:cNvCxnSpPr>
          <p:nvPr/>
        </p:nvCxnSpPr>
        <p:spPr>
          <a:xfrm>
            <a:off x="6652501" y="5234281"/>
            <a:ext cx="0" cy="2247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hthoek 63">
            <a:extLst>
              <a:ext uri="{FF2B5EF4-FFF2-40B4-BE49-F238E27FC236}">
                <a16:creationId xmlns:a16="http://schemas.microsoft.com/office/drawing/2014/main" id="{E17E8E2D-36E8-081E-EC39-BBD7DF71525C}"/>
              </a:ext>
            </a:extLst>
          </p:cNvPr>
          <p:cNvSpPr/>
          <p:nvPr/>
        </p:nvSpPr>
        <p:spPr>
          <a:xfrm>
            <a:off x="7069486" y="6130850"/>
            <a:ext cx="559562" cy="2675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3357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ED4D12E-13D7-1744-5937-A3DA1EC6C7A3}"/>
              </a:ext>
            </a:extLst>
          </p:cNvPr>
          <p:cNvPicPr>
            <a:picLocks noChangeAspect="1"/>
          </p:cNvPicPr>
          <p:nvPr/>
        </p:nvPicPr>
        <p:blipFill>
          <a:blip r:embed="rId2"/>
          <a:stretch>
            <a:fillRect/>
          </a:stretch>
        </p:blipFill>
        <p:spPr>
          <a:xfrm>
            <a:off x="8985226" y="5681370"/>
            <a:ext cx="3206774" cy="1176630"/>
          </a:xfrm>
          <a:prstGeom prst="rect">
            <a:avLst/>
          </a:prstGeom>
        </p:spPr>
      </p:pic>
      <p:pic>
        <p:nvPicPr>
          <p:cNvPr id="3" name="Afbeelding 2">
            <a:extLst>
              <a:ext uri="{FF2B5EF4-FFF2-40B4-BE49-F238E27FC236}">
                <a16:creationId xmlns:a16="http://schemas.microsoft.com/office/drawing/2014/main" id="{53F28EF2-6ECC-AFE1-0BFD-88FE198F203C}"/>
              </a:ext>
            </a:extLst>
          </p:cNvPr>
          <p:cNvPicPr>
            <a:picLocks noChangeAspect="1"/>
          </p:cNvPicPr>
          <p:nvPr/>
        </p:nvPicPr>
        <p:blipFill>
          <a:blip r:embed="rId3"/>
          <a:stretch>
            <a:fillRect/>
          </a:stretch>
        </p:blipFill>
        <p:spPr>
          <a:xfrm>
            <a:off x="0" y="5535053"/>
            <a:ext cx="1322947" cy="1322947"/>
          </a:xfrm>
          <a:prstGeom prst="rect">
            <a:avLst/>
          </a:prstGeom>
        </p:spPr>
      </p:pic>
      <p:sp>
        <p:nvSpPr>
          <p:cNvPr id="4" name="Tekstvak 3">
            <a:extLst>
              <a:ext uri="{FF2B5EF4-FFF2-40B4-BE49-F238E27FC236}">
                <a16:creationId xmlns:a16="http://schemas.microsoft.com/office/drawing/2014/main" id="{FCE6C7F2-35F2-9730-9E2E-A06941EB849B}"/>
              </a:ext>
            </a:extLst>
          </p:cNvPr>
          <p:cNvSpPr txBox="1"/>
          <p:nvPr/>
        </p:nvSpPr>
        <p:spPr>
          <a:xfrm>
            <a:off x="1511556" y="103244"/>
            <a:ext cx="9321281" cy="769441"/>
          </a:xfrm>
          <a:prstGeom prst="rect">
            <a:avLst/>
          </a:prstGeom>
          <a:noFill/>
        </p:spPr>
        <p:txBody>
          <a:bodyPr wrap="square" rtlCol="0">
            <a:spAutoFit/>
          </a:bodyPr>
          <a:lstStyle/>
          <a:p>
            <a:pPr algn="ctr"/>
            <a:r>
              <a:rPr lang="nl-BE" sz="4400" dirty="0" err="1">
                <a:latin typeface="Arial" panose="020B0604020202020204" pitchFamily="34" charset="0"/>
                <a:cs typeface="Arial" panose="020B0604020202020204" pitchFamily="34" charset="0"/>
              </a:rPr>
              <a:t>Accessability</a:t>
            </a:r>
            <a:r>
              <a:rPr lang="nl-BE" sz="4400" dirty="0">
                <a:latin typeface="Arial" panose="020B0604020202020204" pitchFamily="34" charset="0"/>
                <a:cs typeface="Arial" panose="020B0604020202020204" pitchFamily="34" charset="0"/>
              </a:rPr>
              <a:t> of </a:t>
            </a:r>
            <a:r>
              <a:rPr lang="nl-BE" sz="4400" dirty="0" err="1">
                <a:latin typeface="Arial" panose="020B0604020202020204" pitchFamily="34" charset="0"/>
                <a:cs typeface="Arial" panose="020B0604020202020204" pitchFamily="34" charset="0"/>
              </a:rPr>
              <a:t>biomass</a:t>
            </a:r>
            <a:r>
              <a:rPr lang="nl-BE" sz="4400" dirty="0">
                <a:latin typeface="Arial" panose="020B0604020202020204" pitchFamily="34" charset="0"/>
                <a:cs typeface="Arial" panose="020B0604020202020204" pitchFamily="34" charset="0"/>
              </a:rPr>
              <a:t> </a:t>
            </a:r>
            <a:r>
              <a:rPr lang="nl-BE" sz="4400" dirty="0" err="1">
                <a:latin typeface="Arial" panose="020B0604020202020204" pitchFamily="34" charset="0"/>
                <a:cs typeface="Arial" panose="020B0604020202020204" pitchFamily="34" charset="0"/>
              </a:rPr>
              <a:t>residues</a:t>
            </a:r>
            <a:endParaRPr lang="nl-BE" sz="4400" dirty="0">
              <a:latin typeface="Arial" panose="020B0604020202020204" pitchFamily="34" charset="0"/>
              <a:cs typeface="Arial" panose="020B0604020202020204" pitchFamily="34" charset="0"/>
            </a:endParaRPr>
          </a:p>
        </p:txBody>
      </p:sp>
      <p:sp>
        <p:nvSpPr>
          <p:cNvPr id="6" name="Tekstvak 5">
            <a:extLst>
              <a:ext uri="{FF2B5EF4-FFF2-40B4-BE49-F238E27FC236}">
                <a16:creationId xmlns:a16="http://schemas.microsoft.com/office/drawing/2014/main" id="{23EF0329-A2CC-73AF-1B7C-AF6C203A5775}"/>
              </a:ext>
            </a:extLst>
          </p:cNvPr>
          <p:cNvSpPr txBox="1"/>
          <p:nvPr/>
        </p:nvSpPr>
        <p:spPr>
          <a:xfrm>
            <a:off x="1166322" y="840577"/>
            <a:ext cx="10506274" cy="1497589"/>
          </a:xfrm>
          <a:prstGeom prst="rect">
            <a:avLst/>
          </a:prstGeom>
          <a:noFill/>
        </p:spPr>
        <p:txBody>
          <a:bodyPr wrap="square">
            <a:spAutoFit/>
          </a:bodyPr>
          <a:lstStyle/>
          <a:p>
            <a:pPr algn="just">
              <a:lnSpc>
                <a:spcPct val="107000"/>
              </a:lnSpc>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Assuming that </a:t>
            </a:r>
            <a:r>
              <a:rPr lang="en-US" sz="2000" b="1" u="sng" kern="100" dirty="0">
                <a:effectLst/>
                <a:latin typeface="Arial" panose="020B0604020202020204" pitchFamily="34" charset="0"/>
                <a:ea typeface="Calibri" panose="020F0502020204030204" pitchFamily="34" charset="0"/>
                <a:cs typeface="Times New Roman" panose="02020603050405020304" pitchFamily="18" charset="0"/>
              </a:rPr>
              <a:t>tropical soils are improved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by addition of biochar and residues can be taken away from the field, still </a:t>
            </a:r>
            <a:r>
              <a:rPr lang="en-US" sz="2000" b="1" u="sng" kern="100" dirty="0">
                <a:effectLst/>
                <a:latin typeface="Arial" panose="020B0604020202020204" pitchFamily="34" charset="0"/>
                <a:ea typeface="Calibri" panose="020F0502020204030204" pitchFamily="34" charset="0"/>
                <a:cs typeface="Times New Roman" panose="02020603050405020304" pitchFamily="18" charset="0"/>
              </a:rPr>
              <a:t>logistic issues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will remain as </a:t>
            </a:r>
            <a:r>
              <a:rPr lang="en-US" sz="2000" b="1" u="sng" kern="100" dirty="0">
                <a:effectLst/>
                <a:latin typeface="Arial" panose="020B0604020202020204" pitchFamily="34" charset="0"/>
                <a:ea typeface="Calibri" panose="020F0502020204030204" pitchFamily="34" charset="0"/>
                <a:cs typeface="Times New Roman" panose="02020603050405020304" pitchFamily="18" charset="0"/>
              </a:rPr>
              <a:t>very wet and bulky biomass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must be transported to a biofuel refinery or gasification power plant. </a:t>
            </a:r>
          </a:p>
          <a:p>
            <a:pPr algn="just">
              <a:lnSpc>
                <a:spcPct val="107000"/>
              </a:lnSpc>
              <a:spcAft>
                <a:spcPts val="800"/>
              </a:spcAft>
            </a:pP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vak 7">
            <a:extLst>
              <a:ext uri="{FF2B5EF4-FFF2-40B4-BE49-F238E27FC236}">
                <a16:creationId xmlns:a16="http://schemas.microsoft.com/office/drawing/2014/main" id="{DDFED7B5-29A2-FBE7-47E2-B328F4A78810}"/>
              </a:ext>
            </a:extLst>
          </p:cNvPr>
          <p:cNvSpPr txBox="1"/>
          <p:nvPr/>
        </p:nvSpPr>
        <p:spPr>
          <a:xfrm>
            <a:off x="6026380" y="2043672"/>
            <a:ext cx="5646216" cy="1063689"/>
          </a:xfrm>
          <a:prstGeom prst="rect">
            <a:avLst/>
          </a:prstGeom>
          <a:noFill/>
        </p:spPr>
        <p:txBody>
          <a:bodyPr wrap="square">
            <a:spAutoFit/>
          </a:bodyPr>
          <a:lstStyle/>
          <a:p>
            <a:pPr algn="just">
              <a:lnSpc>
                <a:spcPct val="107000"/>
              </a:lnSpc>
              <a:spcAft>
                <a:spcPts val="800"/>
              </a:spcAft>
            </a:pPr>
            <a:r>
              <a:rPr lang="en-US" sz="2000" kern="100" dirty="0">
                <a:effectLst/>
                <a:latin typeface="Arial" panose="020B0604020202020204" pitchFamily="34" charset="0"/>
                <a:ea typeface="Calibri" panose="020F0502020204030204" pitchFamily="34" charset="0"/>
                <a:cs typeface="Times New Roman" panose="02020603050405020304" pitchFamily="18" charset="0"/>
              </a:rPr>
              <a:t>As yield of agriculture products is relatively low, </a:t>
            </a:r>
            <a:r>
              <a:rPr lang="en-US" sz="2000" b="1" u="sng" kern="100" dirty="0">
                <a:effectLst/>
                <a:latin typeface="Arial" panose="020B0604020202020204" pitchFamily="34" charset="0"/>
                <a:ea typeface="Calibri" panose="020F0502020204030204" pitchFamily="34" charset="0"/>
                <a:cs typeface="Times New Roman" panose="02020603050405020304" pitchFamily="18" charset="0"/>
              </a:rPr>
              <a:t>vast area of land </a:t>
            </a:r>
            <a:r>
              <a:rPr lang="en-US" sz="2000" kern="100" dirty="0">
                <a:effectLst/>
                <a:latin typeface="Arial" panose="020B0604020202020204" pitchFamily="34" charset="0"/>
                <a:ea typeface="Calibri" panose="020F0502020204030204" pitchFamily="34" charset="0"/>
                <a:cs typeface="Times New Roman" panose="02020603050405020304" pitchFamily="18" charset="0"/>
              </a:rPr>
              <a:t>are cultivated to produce the required quantity of crop and residues.  </a:t>
            </a:r>
            <a:endParaRPr lang="nl-B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kstvak 11">
            <a:extLst>
              <a:ext uri="{FF2B5EF4-FFF2-40B4-BE49-F238E27FC236}">
                <a16:creationId xmlns:a16="http://schemas.microsoft.com/office/drawing/2014/main" id="{1748269D-AB3B-64CA-BDB9-69621E181F2E}"/>
              </a:ext>
            </a:extLst>
          </p:cNvPr>
          <p:cNvSpPr txBox="1"/>
          <p:nvPr/>
        </p:nvSpPr>
        <p:spPr>
          <a:xfrm>
            <a:off x="6026380" y="4926608"/>
            <a:ext cx="6281074" cy="707886"/>
          </a:xfrm>
          <a:prstGeom prst="rect">
            <a:avLst/>
          </a:prstGeom>
          <a:noFill/>
        </p:spPr>
        <p:txBody>
          <a:bodyPr wrap="square">
            <a:spAutoFit/>
          </a:bodyPr>
          <a:lstStyle/>
          <a:p>
            <a:r>
              <a:rPr lang="en-US" sz="2000" b="1" u="sng" dirty="0">
                <a:effectLst/>
                <a:latin typeface="Arial" panose="020B0604020202020204" pitchFamily="34" charset="0"/>
                <a:ea typeface="Calibri" panose="020F0502020204030204" pitchFamily="34" charset="0"/>
              </a:rPr>
              <a:t>Internal transport</a:t>
            </a:r>
            <a:r>
              <a:rPr lang="en-US" sz="2000" dirty="0">
                <a:effectLst/>
                <a:latin typeface="Arial" panose="020B0604020202020204" pitchFamily="34" charset="0"/>
                <a:ea typeface="Calibri" panose="020F0502020204030204" pitchFamily="34" charset="0"/>
              </a:rPr>
              <a:t>, partly manual, partly by small trucks is </a:t>
            </a:r>
            <a:r>
              <a:rPr lang="en-US" sz="2000" b="1" u="sng" dirty="0">
                <a:effectLst/>
                <a:latin typeface="Arial" panose="020B0604020202020204" pitchFamily="34" charset="0"/>
                <a:ea typeface="Calibri" panose="020F0502020204030204" pitchFamily="34" charset="0"/>
              </a:rPr>
              <a:t>slow and difficult</a:t>
            </a:r>
            <a:r>
              <a:rPr lang="en-US" sz="2000" dirty="0">
                <a:effectLst/>
                <a:latin typeface="Arial" panose="020B0604020202020204" pitchFamily="34" charset="0"/>
                <a:ea typeface="Calibri" panose="020F0502020204030204" pitchFamily="34" charset="0"/>
              </a:rPr>
              <a:t>. </a:t>
            </a:r>
            <a:endParaRPr lang="nl-BE" sz="2000" dirty="0"/>
          </a:p>
        </p:txBody>
      </p:sp>
      <p:pic>
        <p:nvPicPr>
          <p:cNvPr id="27" name="Afbeelding 26">
            <a:extLst>
              <a:ext uri="{FF2B5EF4-FFF2-40B4-BE49-F238E27FC236}">
                <a16:creationId xmlns:a16="http://schemas.microsoft.com/office/drawing/2014/main" id="{F85FC930-27E2-11A7-EA6D-3EE122DC28E9}"/>
              </a:ext>
            </a:extLst>
          </p:cNvPr>
          <p:cNvPicPr>
            <a:picLocks noChangeAspect="1"/>
          </p:cNvPicPr>
          <p:nvPr/>
        </p:nvPicPr>
        <p:blipFill>
          <a:blip r:embed="rId4"/>
          <a:stretch>
            <a:fillRect/>
          </a:stretch>
        </p:blipFill>
        <p:spPr>
          <a:xfrm>
            <a:off x="1242519" y="2044748"/>
            <a:ext cx="4707664" cy="3972675"/>
          </a:xfrm>
          <a:prstGeom prst="rect">
            <a:avLst/>
          </a:prstGeom>
        </p:spPr>
      </p:pic>
      <p:sp>
        <p:nvSpPr>
          <p:cNvPr id="7" name="Tekstvak 6">
            <a:extLst>
              <a:ext uri="{FF2B5EF4-FFF2-40B4-BE49-F238E27FC236}">
                <a16:creationId xmlns:a16="http://schemas.microsoft.com/office/drawing/2014/main" id="{1D03CA01-4E0F-A70B-BF9F-DE1A3FA16C2F}"/>
              </a:ext>
            </a:extLst>
          </p:cNvPr>
          <p:cNvSpPr txBox="1"/>
          <p:nvPr/>
        </p:nvSpPr>
        <p:spPr>
          <a:xfrm>
            <a:off x="6038850" y="3509153"/>
            <a:ext cx="5922995" cy="1015663"/>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E.g., a palm oil mill will process production from a plantation with area between 3,000 and 10,000 ha (5,000 ha = </a:t>
            </a:r>
            <a:r>
              <a:rPr lang="en-US" sz="2000" b="1" u="sng" dirty="0">
                <a:latin typeface="Arial" panose="020B0604020202020204" pitchFamily="34" charset="0"/>
                <a:cs typeface="Arial" panose="020B0604020202020204" pitchFamily="34" charset="0"/>
              </a:rPr>
              <a:t>50 x 50 km</a:t>
            </a:r>
            <a:r>
              <a:rPr lang="en-US" sz="2000" dirty="0">
                <a:latin typeface="Arial" panose="020B0604020202020204" pitchFamily="34" charset="0"/>
                <a:cs typeface="Arial" panose="020B0604020202020204" pitchFamily="34" charset="0"/>
              </a:rPr>
              <a:t>).</a:t>
            </a:r>
            <a:endParaRPr lang="nl-B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0527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1217</Words>
  <Application>Microsoft Office PowerPoint</Application>
  <PresentationFormat>Breedbeeld</PresentationFormat>
  <Paragraphs>103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Availability and accessibility of biomass residues in the tropics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Availability and accessibility of biomass residues in the tropics</dc:title>
  <dc:creator>Filip Vandeputte</dc:creator>
  <cp:lastModifiedBy>Filip Vandeputte</cp:lastModifiedBy>
  <cp:revision>15</cp:revision>
  <dcterms:created xsi:type="dcterms:W3CDTF">2023-09-26T07:50:59Z</dcterms:created>
  <dcterms:modified xsi:type="dcterms:W3CDTF">2023-10-11T19:23:25Z</dcterms:modified>
</cp:coreProperties>
</file>